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Lst>
  <p:sldSz cx="9144000" cy="5143500" type="screen16x9"/>
  <p:notesSz cx="6858000" cy="9144000"/>
  <p:embeddedFontLst>
    <p:embeddedFont>
      <p:font typeface="Cambria" panose="02040503050406030204" pitchFamily="18" charset="0"/>
      <p:regular r:id="rId65"/>
      <p:bold r:id="rId66"/>
      <p:italic r:id="rId67"/>
      <p:boldItalic r:id="rId68"/>
    </p:embeddedFont>
    <p:embeddedFont>
      <p:font typeface="Comfortaa" panose="020B0604020202020204" charset="0"/>
      <p:regular r:id="rId69"/>
      <p:bold r:id="rId70"/>
    </p:embeddedFont>
    <p:embeddedFont>
      <p:font typeface="Calibri" panose="020F0502020204030204" pitchFamily="34" charset="0"/>
      <p:regular r:id="rId71"/>
      <p:bold r:id="rId72"/>
      <p:italic r:id="rId73"/>
      <p:boldItalic r:id="rId74"/>
    </p:embeddedFont>
    <p:embeddedFont>
      <p:font typeface="Architects Daughter" panose="020B0604020202020204" charset="0"/>
      <p:regular r:id="rId75"/>
    </p:embeddedFont>
    <p:embeddedFont>
      <p:font typeface="Georgia" panose="02040502050405020303" pitchFamily="18" charset="0"/>
      <p:regular r:id="rId76"/>
      <p:bold r:id="rId77"/>
      <p:italic r:id="rId78"/>
      <p:boldItalic r:id="rId79"/>
    </p:embeddedFont>
    <p:embeddedFont>
      <p:font typeface="Roboto" panose="020B0604020202020204" charset="0"/>
      <p:regular r:id="rId80"/>
      <p:bold r:id="rId81"/>
      <p:italic r:id="rId82"/>
      <p:boldItalic r:id="rId83"/>
    </p:embeddedFont>
    <p:embeddedFont>
      <p:font typeface="Proxima Nova" panose="020B0604020202020204" charset="0"/>
      <p:regular r:id="rId84"/>
      <p:bold r:id="rId85"/>
      <p:italic r:id="rId86"/>
      <p:boldItalic r:id="rId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1F33A4A-1154-4201-BB17-C65B28652CE7}">
  <a:tblStyle styleId="{A1F33A4A-1154-4201-BB17-C65B28652CE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138"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4.fntdata"/><Relationship Id="rId84" Type="http://schemas.openxmlformats.org/officeDocument/2006/relationships/font" Target="fonts/font20.fntdata"/><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0.fntdata"/><Relationship Id="rId79" Type="http://schemas.openxmlformats.org/officeDocument/2006/relationships/font" Target="fonts/font15.fntdata"/><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5.fntdata"/><Relationship Id="rId77"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8.fntdata"/><Relationship Id="rId80" Type="http://schemas.openxmlformats.org/officeDocument/2006/relationships/font" Target="fonts/font16.fntdata"/><Relationship Id="rId85"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75" Type="http://schemas.openxmlformats.org/officeDocument/2006/relationships/font" Target="fonts/font11.fntdata"/><Relationship Id="rId83" Type="http://schemas.openxmlformats.org/officeDocument/2006/relationships/font" Target="fonts/font19.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font" Target="fonts/font14.fntdata"/><Relationship Id="rId81" Type="http://schemas.openxmlformats.org/officeDocument/2006/relationships/font" Target="fonts/font17.fntdata"/><Relationship Id="rId86"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2.fntdata"/><Relationship Id="rId87" Type="http://schemas.openxmlformats.org/officeDocument/2006/relationships/font" Target="fonts/font23.fntdata"/><Relationship Id="rId61" Type="http://schemas.openxmlformats.org/officeDocument/2006/relationships/slide" Target="slides/slide60.xml"/><Relationship Id="rId82" Type="http://schemas.openxmlformats.org/officeDocument/2006/relationships/font" Target="fonts/font18.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5cf9832cc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5cf9832cc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8141a6150f_1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8141a6150f_1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8141a6150f_1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8141a6150f_1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8141a6150f_1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8141a6150f_1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8141a6150f_1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8141a6150f_1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e6acccff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e6acccf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3fdf75ecc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3fdf75ecc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cfc14ec30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cfc14ec30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cfc14ec30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cfc14ec30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5cfc14ec30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5cfc14ec30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cfc14ec30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5cfc14ec30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8160e4f17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8160e4f17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8141a6150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8141a6150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e6075c5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e6075c55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40bcbb92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40bcbb92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3fdf75ec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3fdf75ec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e6acccff8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3e6acccff8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8141a6150f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8141a6150f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cfc14ec30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cfc14ec3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3e6acccff8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3e6acccff8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3e6acccff8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3e6acccff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8141a6150f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8141a6150f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8160e4f17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8160e4f17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8141a6150f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8141a6150f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8141a6150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8141a615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8141a6150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8141a6150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3e6acccff8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3e6acccff8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3e6acccff8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3e6acccff8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5cfc14ec30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5cfc14ec30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3e6acccff8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3e6acccff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e6acccff8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e6acccff8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3e6acccff8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3e6acccff8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5cff8e5bb0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5cff8e5bb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5cf9832cc2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5cf9832cc2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3e6acccff8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3e6acccff8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3cbde36e6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3cbde36e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3cbde36e63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3cbde36e63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5cfc14ec3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5cfc14ec3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5cfc14ec30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5cfc14ec30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5cfc14ec30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5cfc14ec30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5cfc14ec30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5cfc14ec30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8141a6150f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8141a6150f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8141a6150f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8141a6150f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141a6150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141a6150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5cff8e5bb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5cff8e5bb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5cfc14ec30_1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5cfc14ec30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8141a6150f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8141a6150f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8141a6150f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8141a6150f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8141a6150f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8141a6150f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8141a6150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8141a6150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5cfea7ad3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5cfea7ad3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5cfc14ec30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5cfc14ec30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5cf4ccf63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5cf4ccf63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8141a6150f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8141a6150f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5cf4ccf639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5cf4ccf639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cfc14ec3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cfc14ec3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5cf4ccf639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5cf4ccf639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5cf4ccf639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5cf4ccf639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8141a6150f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8141a6150f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5cfc14ec3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5cfc14ec3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8141a6150f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8141a6150f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8141a6150f_1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8141a6150f_1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hyperlink" Target="https://spacy.io/api/annotation#named-entities"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55" name="Google Shape;55;p13"/>
          <p:cNvPicPr preferRelativeResize="0"/>
          <p:nvPr/>
        </p:nvPicPr>
        <p:blipFill>
          <a:blip r:embed="rId3">
            <a:alphaModFix/>
          </a:blip>
          <a:stretch>
            <a:fillRect/>
          </a:stretch>
        </p:blipFill>
        <p:spPr>
          <a:xfrm>
            <a:off x="352625" y="152400"/>
            <a:ext cx="5161281" cy="4838701"/>
          </a:xfrm>
          <a:prstGeom prst="rect">
            <a:avLst/>
          </a:prstGeom>
          <a:noFill/>
          <a:ln>
            <a:noFill/>
          </a:ln>
        </p:spPr>
      </p:pic>
      <p:sp>
        <p:nvSpPr>
          <p:cNvPr id="56" name="Google Shape;56;p13"/>
          <p:cNvSpPr txBox="1"/>
          <p:nvPr/>
        </p:nvSpPr>
        <p:spPr>
          <a:xfrm>
            <a:off x="5561750" y="1787950"/>
            <a:ext cx="3341400" cy="1231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a:solidFill>
                  <a:srgbClr val="434343"/>
                </a:solidFill>
                <a:latin typeface="Georgia"/>
                <a:ea typeface="Georgia"/>
                <a:cs typeface="Georgia"/>
                <a:sym typeface="Georgia"/>
              </a:rPr>
              <a:t>Statistical NLP</a:t>
            </a:r>
            <a:endParaRPr sz="3000">
              <a:solidFill>
                <a:srgbClr val="434343"/>
              </a:solidFill>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2"/>
          <p:cNvSpPr txBox="1"/>
          <p:nvPr/>
        </p:nvSpPr>
        <p:spPr>
          <a:xfrm>
            <a:off x="2319000" y="321575"/>
            <a:ext cx="4506000" cy="708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a:solidFill>
                  <a:srgbClr val="434343"/>
                </a:solidFill>
                <a:latin typeface="Georgia"/>
                <a:ea typeface="Georgia"/>
                <a:cs typeface="Georgia"/>
                <a:sym typeface="Georgia"/>
              </a:rPr>
              <a:t>Text summarization</a:t>
            </a:r>
            <a:endParaRPr>
              <a:solidFill>
                <a:srgbClr val="434343"/>
              </a:solidFill>
              <a:latin typeface="Georgia"/>
              <a:ea typeface="Georgia"/>
              <a:cs typeface="Georgia"/>
              <a:sym typeface="Georgia"/>
            </a:endParaRPr>
          </a:p>
        </p:txBody>
      </p:sp>
      <p:pic>
        <p:nvPicPr>
          <p:cNvPr id="132" name="Google Shape;132;p22"/>
          <p:cNvPicPr preferRelativeResize="0"/>
          <p:nvPr/>
        </p:nvPicPr>
        <p:blipFill>
          <a:blip r:embed="rId3">
            <a:alphaModFix/>
          </a:blip>
          <a:stretch>
            <a:fillRect/>
          </a:stretch>
        </p:blipFill>
        <p:spPr>
          <a:xfrm>
            <a:off x="2038350" y="1401825"/>
            <a:ext cx="5067300" cy="2371725"/>
          </a:xfrm>
          <a:prstGeom prst="rect">
            <a:avLst/>
          </a:prstGeom>
          <a:noFill/>
          <a:ln>
            <a:noFill/>
          </a:ln>
        </p:spPr>
      </p:pic>
      <p:sp>
        <p:nvSpPr>
          <p:cNvPr id="133" name="Google Shape;133;p22"/>
          <p:cNvSpPr txBox="1"/>
          <p:nvPr/>
        </p:nvSpPr>
        <p:spPr>
          <a:xfrm>
            <a:off x="484100" y="3841325"/>
            <a:ext cx="2291700" cy="704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a:solidFill>
                  <a:srgbClr val="38761D"/>
                </a:solidFill>
                <a:latin typeface="Roboto"/>
                <a:ea typeface="Roboto"/>
                <a:cs typeface="Roboto"/>
                <a:sym typeface="Roboto"/>
              </a:rPr>
              <a:t>Some NLP based solutions</a:t>
            </a:r>
            <a:endParaRPr sz="1800">
              <a:solidFill>
                <a:srgbClr val="38761D"/>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3"/>
          <p:cNvSpPr txBox="1"/>
          <p:nvPr/>
        </p:nvSpPr>
        <p:spPr>
          <a:xfrm>
            <a:off x="5563850" y="1794150"/>
            <a:ext cx="2446800" cy="708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a:solidFill>
                  <a:srgbClr val="434343"/>
                </a:solidFill>
                <a:latin typeface="Georgia"/>
                <a:ea typeface="Georgia"/>
                <a:cs typeface="Georgia"/>
                <a:sym typeface="Georgia"/>
              </a:rPr>
              <a:t>Describe picture</a:t>
            </a:r>
            <a:endParaRPr>
              <a:solidFill>
                <a:srgbClr val="434343"/>
              </a:solidFill>
              <a:latin typeface="Georgia"/>
              <a:ea typeface="Georgia"/>
              <a:cs typeface="Georgia"/>
              <a:sym typeface="Georgia"/>
            </a:endParaRPr>
          </a:p>
        </p:txBody>
      </p:sp>
      <p:pic>
        <p:nvPicPr>
          <p:cNvPr id="139" name="Google Shape;139;p23"/>
          <p:cNvPicPr preferRelativeResize="0"/>
          <p:nvPr/>
        </p:nvPicPr>
        <p:blipFill>
          <a:blip r:embed="rId3">
            <a:alphaModFix/>
          </a:blip>
          <a:stretch>
            <a:fillRect/>
          </a:stretch>
        </p:blipFill>
        <p:spPr>
          <a:xfrm>
            <a:off x="1984650" y="1264775"/>
            <a:ext cx="2038540" cy="1766751"/>
          </a:xfrm>
          <a:prstGeom prst="rect">
            <a:avLst/>
          </a:prstGeom>
          <a:noFill/>
          <a:ln>
            <a:noFill/>
          </a:ln>
          <a:effectLst>
            <a:outerShdw blurRad="57150" dist="19050" dir="5400000" algn="bl" rotWithShape="0">
              <a:srgbClr val="000000">
                <a:alpha val="50000"/>
              </a:srgbClr>
            </a:outerShdw>
          </a:effectLst>
        </p:spPr>
      </p:pic>
      <p:sp>
        <p:nvSpPr>
          <p:cNvPr id="140" name="Google Shape;140;p23"/>
          <p:cNvSpPr/>
          <p:nvPr/>
        </p:nvSpPr>
        <p:spPr>
          <a:xfrm>
            <a:off x="1346125" y="3304175"/>
            <a:ext cx="3315600" cy="427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Tendulkar playing cricket</a:t>
            </a:r>
            <a:endParaRPr>
              <a:latin typeface="Roboto"/>
              <a:ea typeface="Roboto"/>
              <a:cs typeface="Roboto"/>
              <a:sym typeface="Roboto"/>
            </a:endParaRPr>
          </a:p>
        </p:txBody>
      </p:sp>
      <p:sp>
        <p:nvSpPr>
          <p:cNvPr id="141" name="Google Shape;141;p23"/>
          <p:cNvSpPr txBox="1"/>
          <p:nvPr/>
        </p:nvSpPr>
        <p:spPr>
          <a:xfrm>
            <a:off x="5574375" y="3879125"/>
            <a:ext cx="2291700" cy="704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a:solidFill>
                  <a:srgbClr val="38761D"/>
                </a:solidFill>
                <a:latin typeface="Roboto"/>
                <a:ea typeface="Roboto"/>
                <a:cs typeface="Roboto"/>
                <a:sym typeface="Roboto"/>
              </a:rPr>
              <a:t>Some NLP based solutions</a:t>
            </a:r>
            <a:endParaRPr sz="1800">
              <a:solidFill>
                <a:srgbClr val="38761D"/>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24"/>
          <p:cNvPicPr preferRelativeResize="0"/>
          <p:nvPr/>
        </p:nvPicPr>
        <p:blipFill>
          <a:blip r:embed="rId3">
            <a:alphaModFix/>
          </a:blip>
          <a:stretch>
            <a:fillRect/>
          </a:stretch>
        </p:blipFill>
        <p:spPr>
          <a:xfrm>
            <a:off x="1124400" y="1623775"/>
            <a:ext cx="6895177" cy="1292525"/>
          </a:xfrm>
          <a:prstGeom prst="rect">
            <a:avLst/>
          </a:prstGeom>
          <a:noFill/>
          <a:ln>
            <a:noFill/>
          </a:ln>
          <a:effectLst>
            <a:outerShdw blurRad="57150" dist="47625" dir="5400000" algn="bl" rotWithShape="0">
              <a:srgbClr val="000000">
                <a:alpha val="50000"/>
              </a:srgbClr>
            </a:outerShdw>
          </a:effectLst>
        </p:spPr>
      </p:pic>
      <p:sp>
        <p:nvSpPr>
          <p:cNvPr id="147" name="Google Shape;147;p24"/>
          <p:cNvSpPr txBox="1"/>
          <p:nvPr/>
        </p:nvSpPr>
        <p:spPr>
          <a:xfrm>
            <a:off x="3097788" y="674450"/>
            <a:ext cx="2948400" cy="708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a:solidFill>
                  <a:srgbClr val="434343"/>
                </a:solidFill>
                <a:latin typeface="Georgia"/>
                <a:ea typeface="Georgia"/>
                <a:cs typeface="Georgia"/>
                <a:sym typeface="Georgia"/>
              </a:rPr>
              <a:t>Language translation</a:t>
            </a:r>
            <a:endParaRPr sz="1800" b="1">
              <a:solidFill>
                <a:srgbClr val="434343"/>
              </a:solidFill>
              <a:latin typeface="Georgia"/>
              <a:ea typeface="Georgia"/>
              <a:cs typeface="Georgia"/>
              <a:sym typeface="Georgia"/>
            </a:endParaRPr>
          </a:p>
        </p:txBody>
      </p:sp>
      <p:sp>
        <p:nvSpPr>
          <p:cNvPr id="148" name="Google Shape;148;p24"/>
          <p:cNvSpPr txBox="1"/>
          <p:nvPr/>
        </p:nvSpPr>
        <p:spPr>
          <a:xfrm>
            <a:off x="1002375" y="3879125"/>
            <a:ext cx="2291700" cy="704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a:solidFill>
                  <a:srgbClr val="38761D"/>
                </a:solidFill>
                <a:latin typeface="Roboto"/>
                <a:ea typeface="Roboto"/>
                <a:cs typeface="Roboto"/>
                <a:sym typeface="Roboto"/>
              </a:rPr>
              <a:t>Some NLP based solutions</a:t>
            </a:r>
            <a:endParaRPr sz="1800">
              <a:solidFill>
                <a:srgbClr val="38761D"/>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5"/>
          <p:cNvSpPr txBox="1"/>
          <p:nvPr/>
        </p:nvSpPr>
        <p:spPr>
          <a:xfrm>
            <a:off x="354588" y="2175150"/>
            <a:ext cx="2948400" cy="708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a:solidFill>
                  <a:srgbClr val="434343"/>
                </a:solidFill>
                <a:latin typeface="Georgia"/>
                <a:ea typeface="Georgia"/>
                <a:cs typeface="Georgia"/>
                <a:sym typeface="Georgia"/>
              </a:rPr>
              <a:t>Email Response</a:t>
            </a:r>
            <a:endParaRPr>
              <a:solidFill>
                <a:srgbClr val="434343"/>
              </a:solidFill>
              <a:latin typeface="Georgia"/>
              <a:ea typeface="Georgia"/>
              <a:cs typeface="Georgia"/>
              <a:sym typeface="Georgia"/>
            </a:endParaRPr>
          </a:p>
        </p:txBody>
      </p:sp>
      <p:pic>
        <p:nvPicPr>
          <p:cNvPr id="154" name="Google Shape;154;p25"/>
          <p:cNvPicPr preferRelativeResize="0"/>
          <p:nvPr/>
        </p:nvPicPr>
        <p:blipFill>
          <a:blip r:embed="rId3">
            <a:alphaModFix/>
          </a:blip>
          <a:stretch>
            <a:fillRect/>
          </a:stretch>
        </p:blipFill>
        <p:spPr>
          <a:xfrm>
            <a:off x="3488401" y="519300"/>
            <a:ext cx="2516825" cy="4212149"/>
          </a:xfrm>
          <a:prstGeom prst="rect">
            <a:avLst/>
          </a:prstGeom>
          <a:noFill/>
          <a:ln>
            <a:noFill/>
          </a:ln>
        </p:spPr>
      </p:pic>
      <p:sp>
        <p:nvSpPr>
          <p:cNvPr id="155" name="Google Shape;155;p25"/>
          <p:cNvSpPr txBox="1"/>
          <p:nvPr/>
        </p:nvSpPr>
        <p:spPr>
          <a:xfrm>
            <a:off x="6569075" y="3124875"/>
            <a:ext cx="2223900" cy="35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latin typeface="Architects Daughter"/>
                <a:ea typeface="Architects Daughter"/>
                <a:cs typeface="Architects Daughter"/>
                <a:sym typeface="Architects Daughter"/>
              </a:rPr>
              <a:t>Suggested Answers</a:t>
            </a:r>
            <a:endParaRPr>
              <a:solidFill>
                <a:srgbClr val="FF0000"/>
              </a:solidFill>
              <a:latin typeface="Architects Daughter"/>
              <a:ea typeface="Architects Daughter"/>
              <a:cs typeface="Architects Daughter"/>
              <a:sym typeface="Architects Daughter"/>
            </a:endParaRPr>
          </a:p>
        </p:txBody>
      </p:sp>
      <p:cxnSp>
        <p:nvCxnSpPr>
          <p:cNvPr id="156" name="Google Shape;156;p25"/>
          <p:cNvCxnSpPr/>
          <p:nvPr/>
        </p:nvCxnSpPr>
        <p:spPr>
          <a:xfrm flipH="1">
            <a:off x="5873050" y="3550550"/>
            <a:ext cx="907200" cy="566700"/>
          </a:xfrm>
          <a:prstGeom prst="straightConnector1">
            <a:avLst/>
          </a:prstGeom>
          <a:noFill/>
          <a:ln w="9525" cap="flat" cmpd="sng">
            <a:solidFill>
              <a:srgbClr val="595959"/>
            </a:solidFill>
            <a:prstDash val="solid"/>
            <a:round/>
            <a:headEnd type="none" w="med" len="med"/>
            <a:tailEnd type="triangl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26"/>
          <p:cNvPicPr preferRelativeResize="0"/>
          <p:nvPr/>
        </p:nvPicPr>
        <p:blipFill>
          <a:blip r:embed="rId3">
            <a:alphaModFix/>
          </a:blip>
          <a:stretch>
            <a:fillRect/>
          </a:stretch>
        </p:blipFill>
        <p:spPr>
          <a:xfrm>
            <a:off x="615050" y="676275"/>
            <a:ext cx="5731200" cy="3790950"/>
          </a:xfrm>
          <a:prstGeom prst="rect">
            <a:avLst/>
          </a:prstGeom>
          <a:noFill/>
          <a:ln>
            <a:noFill/>
          </a:ln>
        </p:spPr>
      </p:pic>
      <p:sp>
        <p:nvSpPr>
          <p:cNvPr id="162" name="Google Shape;162;p26"/>
          <p:cNvSpPr txBox="1"/>
          <p:nvPr/>
        </p:nvSpPr>
        <p:spPr>
          <a:xfrm>
            <a:off x="6346250" y="2057400"/>
            <a:ext cx="2797800" cy="1028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a:solidFill>
                  <a:srgbClr val="434343"/>
                </a:solidFill>
                <a:latin typeface="Architects Daughter"/>
                <a:ea typeface="Architects Daughter"/>
                <a:cs typeface="Architects Daughter"/>
                <a:sym typeface="Architects Daughter"/>
              </a:rPr>
              <a:t>Working with Textual Data</a:t>
            </a:r>
            <a:endParaRPr>
              <a:solidFill>
                <a:srgbClr val="434343"/>
              </a:solidFill>
              <a:latin typeface="Architects Daughter"/>
              <a:ea typeface="Architects Daughter"/>
              <a:cs typeface="Architects Daughter"/>
              <a:sym typeface="Architects Daughte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p27"/>
          <p:cNvPicPr preferRelativeResize="0"/>
          <p:nvPr/>
        </p:nvPicPr>
        <p:blipFill>
          <a:blip r:embed="rId3">
            <a:alphaModFix/>
          </a:blip>
          <a:stretch>
            <a:fillRect/>
          </a:stretch>
        </p:blipFill>
        <p:spPr>
          <a:xfrm>
            <a:off x="498923" y="1245188"/>
            <a:ext cx="5835750" cy="2653125"/>
          </a:xfrm>
          <a:prstGeom prst="rect">
            <a:avLst/>
          </a:prstGeom>
          <a:noFill/>
          <a:ln>
            <a:noFill/>
          </a:ln>
        </p:spPr>
      </p:pic>
      <p:sp>
        <p:nvSpPr>
          <p:cNvPr id="168" name="Google Shape;168;p27"/>
          <p:cNvSpPr txBox="1"/>
          <p:nvPr/>
        </p:nvSpPr>
        <p:spPr>
          <a:xfrm>
            <a:off x="5998325" y="1684975"/>
            <a:ext cx="3051300" cy="676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rgbClr val="BF9000"/>
                </a:solidFill>
                <a:latin typeface="Roboto"/>
                <a:ea typeface="Roboto"/>
                <a:cs typeface="Roboto"/>
                <a:sym typeface="Roboto"/>
              </a:rPr>
              <a:t>Structured Data</a:t>
            </a:r>
            <a:endParaRPr b="1">
              <a:solidFill>
                <a:srgbClr val="BF9000"/>
              </a:solidFill>
              <a:latin typeface="Roboto"/>
              <a:ea typeface="Roboto"/>
              <a:cs typeface="Roboto"/>
              <a:sym typeface="Roboto"/>
            </a:endParaRPr>
          </a:p>
        </p:txBody>
      </p:sp>
      <p:sp>
        <p:nvSpPr>
          <p:cNvPr id="169" name="Google Shape;169;p27"/>
          <p:cNvSpPr txBox="1"/>
          <p:nvPr/>
        </p:nvSpPr>
        <p:spPr>
          <a:xfrm>
            <a:off x="6261725" y="2325025"/>
            <a:ext cx="2524500" cy="954300"/>
          </a:xfrm>
          <a:prstGeom prst="rect">
            <a:avLst/>
          </a:prstGeom>
          <a:noFill/>
          <a:ln>
            <a:noFill/>
          </a:ln>
        </p:spPr>
        <p:txBody>
          <a:bodyPr spcFirstLastPara="1" wrap="square" lIns="91425" tIns="91425" rIns="91425" bIns="91425" anchor="t" anchorCtr="0">
            <a:noAutofit/>
          </a:bodyPr>
          <a:lstStyle/>
          <a:p>
            <a:pPr marL="457200" lvl="0" indent="-292100" algn="l" rtl="0">
              <a:lnSpc>
                <a:spcPct val="115000"/>
              </a:lnSpc>
              <a:spcBef>
                <a:spcPts val="0"/>
              </a:spcBef>
              <a:spcAft>
                <a:spcPts val="0"/>
              </a:spcAft>
              <a:buClr>
                <a:srgbClr val="0000FF"/>
              </a:buClr>
              <a:buSzPts val="1000"/>
              <a:buFont typeface="Roboto"/>
              <a:buAutoNum type="arabicPeriod"/>
            </a:pPr>
            <a:r>
              <a:rPr lang="en" sz="1000">
                <a:solidFill>
                  <a:srgbClr val="0000FF"/>
                </a:solidFill>
                <a:latin typeface="Roboto"/>
                <a:ea typeface="Roboto"/>
                <a:cs typeface="Roboto"/>
                <a:sym typeface="Roboto"/>
              </a:rPr>
              <a:t>has features (columns)</a:t>
            </a:r>
            <a:endParaRPr sz="1000">
              <a:solidFill>
                <a:srgbClr val="0000FF"/>
              </a:solidFill>
              <a:latin typeface="Roboto"/>
              <a:ea typeface="Roboto"/>
              <a:cs typeface="Roboto"/>
              <a:sym typeface="Roboto"/>
            </a:endParaRPr>
          </a:p>
          <a:p>
            <a:pPr marL="457200" lvl="0" indent="-292100" algn="l" rtl="0">
              <a:lnSpc>
                <a:spcPct val="115000"/>
              </a:lnSpc>
              <a:spcBef>
                <a:spcPts val="0"/>
              </a:spcBef>
              <a:spcAft>
                <a:spcPts val="0"/>
              </a:spcAft>
              <a:buClr>
                <a:srgbClr val="0000FF"/>
              </a:buClr>
              <a:buSzPts val="1000"/>
              <a:buFont typeface="Roboto"/>
              <a:buAutoNum type="arabicPeriod"/>
            </a:pPr>
            <a:r>
              <a:rPr lang="en" sz="1000">
                <a:solidFill>
                  <a:srgbClr val="0000FF"/>
                </a:solidFill>
                <a:latin typeface="Roboto"/>
                <a:ea typeface="Roboto"/>
                <a:cs typeface="Roboto"/>
                <a:sym typeface="Roboto"/>
              </a:rPr>
              <a:t>All records have same features</a:t>
            </a:r>
            <a:endParaRPr sz="1000">
              <a:solidFill>
                <a:srgbClr val="0000FF"/>
              </a:solidFill>
              <a:latin typeface="Roboto"/>
              <a:ea typeface="Roboto"/>
              <a:cs typeface="Roboto"/>
              <a:sym typeface="Roboto"/>
            </a:endParaRPr>
          </a:p>
          <a:p>
            <a:pPr marL="457200" lvl="0" indent="-292100" algn="l" rtl="0">
              <a:lnSpc>
                <a:spcPct val="115000"/>
              </a:lnSpc>
              <a:spcBef>
                <a:spcPts val="0"/>
              </a:spcBef>
              <a:spcAft>
                <a:spcPts val="0"/>
              </a:spcAft>
              <a:buClr>
                <a:srgbClr val="0000FF"/>
              </a:buClr>
              <a:buSzPts val="1000"/>
              <a:buFont typeface="Roboto"/>
              <a:buAutoNum type="arabicPeriod"/>
            </a:pPr>
            <a:r>
              <a:rPr lang="en" sz="1000">
                <a:solidFill>
                  <a:srgbClr val="0000FF"/>
                </a:solidFill>
                <a:latin typeface="Roboto"/>
                <a:ea typeface="Roboto"/>
                <a:cs typeface="Roboto"/>
                <a:sym typeface="Roboto"/>
              </a:rPr>
              <a:t>Features maintain order across examples</a:t>
            </a:r>
            <a:endParaRPr sz="1000">
              <a:solidFill>
                <a:srgbClr val="0000FF"/>
              </a:solidFill>
              <a:latin typeface="Roboto"/>
              <a:ea typeface="Roboto"/>
              <a:cs typeface="Roboto"/>
              <a:sym typeface="Roboto"/>
            </a:endParaRPr>
          </a:p>
        </p:txBody>
      </p:sp>
      <p:sp>
        <p:nvSpPr>
          <p:cNvPr id="170" name="Google Shape;170;p27"/>
          <p:cNvSpPr txBox="1"/>
          <p:nvPr/>
        </p:nvSpPr>
        <p:spPr>
          <a:xfrm>
            <a:off x="2142475" y="3898321"/>
            <a:ext cx="1840800" cy="23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latin typeface="Roboto"/>
                <a:ea typeface="Roboto"/>
                <a:cs typeface="Roboto"/>
                <a:sym typeface="Roboto"/>
              </a:rPr>
              <a:t>Boston Housing Price dataset</a:t>
            </a:r>
            <a:endParaRPr sz="800">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9">
                                            <p:txEl>
                                              <p:pRg st="0" end="0"/>
                                            </p:txEl>
                                          </p:spTgt>
                                        </p:tgtEl>
                                        <p:attrNameLst>
                                          <p:attrName>style.visibility</p:attrName>
                                        </p:attrNameLst>
                                      </p:cBhvr>
                                      <p:to>
                                        <p:strVal val="visible"/>
                                      </p:to>
                                    </p:set>
                                    <p:animEffect transition="in" filter="fade">
                                      <p:cBhvr>
                                        <p:cTn id="7" dur="1000"/>
                                        <p:tgtEl>
                                          <p:spTgt spid="16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9">
                                            <p:txEl>
                                              <p:pRg st="1" end="1"/>
                                            </p:txEl>
                                          </p:spTgt>
                                        </p:tgtEl>
                                        <p:attrNameLst>
                                          <p:attrName>style.visibility</p:attrName>
                                        </p:attrNameLst>
                                      </p:cBhvr>
                                      <p:to>
                                        <p:strVal val="visible"/>
                                      </p:to>
                                    </p:set>
                                    <p:animEffect transition="in" filter="fade">
                                      <p:cBhvr>
                                        <p:cTn id="12" dur="1000"/>
                                        <p:tgtEl>
                                          <p:spTgt spid="16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9">
                                            <p:txEl>
                                              <p:pRg st="2" end="2"/>
                                            </p:txEl>
                                          </p:spTgt>
                                        </p:tgtEl>
                                        <p:attrNameLst>
                                          <p:attrName>style.visibility</p:attrName>
                                        </p:attrNameLst>
                                      </p:cBhvr>
                                      <p:to>
                                        <p:strVal val="visible"/>
                                      </p:to>
                                    </p:set>
                                    <p:animEffect transition="in" filter="fade">
                                      <p:cBhvr>
                                        <p:cTn id="17" dur="1000"/>
                                        <p:tgtEl>
                                          <p:spTgt spid="16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p:nvPr/>
        </p:nvSpPr>
        <p:spPr>
          <a:xfrm>
            <a:off x="5177963" y="2831775"/>
            <a:ext cx="3051300" cy="676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rgbClr val="38761D"/>
                </a:solidFill>
                <a:latin typeface="Roboto"/>
                <a:ea typeface="Roboto"/>
                <a:cs typeface="Roboto"/>
                <a:sym typeface="Roboto"/>
              </a:rPr>
              <a:t>Textual Data</a:t>
            </a:r>
            <a:endParaRPr b="1">
              <a:solidFill>
                <a:srgbClr val="38761D"/>
              </a:solidFill>
              <a:latin typeface="Roboto"/>
              <a:ea typeface="Roboto"/>
              <a:cs typeface="Roboto"/>
              <a:sym typeface="Roboto"/>
            </a:endParaRPr>
          </a:p>
        </p:txBody>
      </p:sp>
      <p:pic>
        <p:nvPicPr>
          <p:cNvPr id="176" name="Google Shape;176;p28"/>
          <p:cNvPicPr preferRelativeResize="0"/>
          <p:nvPr/>
        </p:nvPicPr>
        <p:blipFill>
          <a:blip r:embed="rId3">
            <a:alphaModFix/>
          </a:blip>
          <a:stretch>
            <a:fillRect/>
          </a:stretch>
        </p:blipFill>
        <p:spPr>
          <a:xfrm>
            <a:off x="1068700" y="1115925"/>
            <a:ext cx="3720575" cy="2392650"/>
          </a:xfrm>
          <a:prstGeom prst="rect">
            <a:avLst/>
          </a:prstGeom>
          <a:noFill/>
          <a:ln>
            <a:noFill/>
          </a:ln>
        </p:spPr>
      </p:pic>
      <p:pic>
        <p:nvPicPr>
          <p:cNvPr id="177" name="Google Shape;177;p28"/>
          <p:cNvPicPr preferRelativeResize="0"/>
          <p:nvPr/>
        </p:nvPicPr>
        <p:blipFill>
          <a:blip r:embed="rId4">
            <a:alphaModFix/>
          </a:blip>
          <a:stretch>
            <a:fillRect/>
          </a:stretch>
        </p:blipFill>
        <p:spPr>
          <a:xfrm>
            <a:off x="5149475" y="515900"/>
            <a:ext cx="3108270" cy="2161399"/>
          </a:xfrm>
          <a:prstGeom prst="rect">
            <a:avLst/>
          </a:prstGeom>
          <a:noFill/>
          <a:ln>
            <a:noFill/>
          </a:ln>
        </p:spPr>
      </p:pic>
      <p:sp>
        <p:nvSpPr>
          <p:cNvPr id="178" name="Google Shape;178;p28"/>
          <p:cNvSpPr txBox="1"/>
          <p:nvPr/>
        </p:nvSpPr>
        <p:spPr>
          <a:xfrm>
            <a:off x="5206475" y="3508575"/>
            <a:ext cx="2994300" cy="604500"/>
          </a:xfrm>
          <a:prstGeom prst="rect">
            <a:avLst/>
          </a:prstGeom>
          <a:noFill/>
          <a:ln>
            <a:noFill/>
          </a:ln>
        </p:spPr>
        <p:txBody>
          <a:bodyPr spcFirstLastPara="1" wrap="square" lIns="91425" tIns="91425" rIns="91425" bIns="91425" anchor="t" anchorCtr="0">
            <a:noAutofit/>
          </a:bodyPr>
          <a:lstStyle/>
          <a:p>
            <a:pPr marL="457200" lvl="0" indent="-292100" algn="l" rtl="0">
              <a:lnSpc>
                <a:spcPct val="115000"/>
              </a:lnSpc>
              <a:spcBef>
                <a:spcPts val="0"/>
              </a:spcBef>
              <a:spcAft>
                <a:spcPts val="0"/>
              </a:spcAft>
              <a:buClr>
                <a:srgbClr val="0000FF"/>
              </a:buClr>
              <a:buSzPts val="1000"/>
              <a:buFont typeface="Roboto"/>
              <a:buAutoNum type="arabicPeriod"/>
            </a:pPr>
            <a:r>
              <a:rPr lang="en" sz="1000">
                <a:solidFill>
                  <a:srgbClr val="0000FF"/>
                </a:solidFill>
                <a:latin typeface="Roboto"/>
                <a:ea typeface="Roboto"/>
                <a:cs typeface="Roboto"/>
                <a:sym typeface="Roboto"/>
              </a:rPr>
              <a:t>Do not have features like in tabular data.</a:t>
            </a:r>
            <a:endParaRPr sz="1000">
              <a:solidFill>
                <a:srgbClr val="0000FF"/>
              </a:solidFill>
              <a:latin typeface="Roboto"/>
              <a:ea typeface="Roboto"/>
              <a:cs typeface="Roboto"/>
              <a:sym typeface="Roboto"/>
            </a:endParaRPr>
          </a:p>
          <a:p>
            <a:pPr marL="457200" lvl="0" indent="-292100" algn="l" rtl="0">
              <a:lnSpc>
                <a:spcPct val="115000"/>
              </a:lnSpc>
              <a:spcBef>
                <a:spcPts val="0"/>
              </a:spcBef>
              <a:spcAft>
                <a:spcPts val="0"/>
              </a:spcAft>
              <a:buClr>
                <a:srgbClr val="0000FF"/>
              </a:buClr>
              <a:buSzPts val="1000"/>
              <a:buFont typeface="Roboto"/>
              <a:buAutoNum type="arabicPeriod"/>
            </a:pPr>
            <a:r>
              <a:rPr lang="en" sz="1000">
                <a:solidFill>
                  <a:srgbClr val="0000FF"/>
                </a:solidFill>
                <a:latin typeface="Roboto"/>
                <a:ea typeface="Roboto"/>
                <a:cs typeface="Roboto"/>
                <a:sym typeface="Roboto"/>
              </a:rPr>
              <a:t>Examples usually have different size.</a:t>
            </a:r>
            <a:endParaRPr sz="1000">
              <a:solidFill>
                <a:srgbClr val="0000FF"/>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6"/>
                                        </p:tgtEl>
                                        <p:attrNameLst>
                                          <p:attrName>style.visibility</p:attrName>
                                        </p:attrNameLst>
                                      </p:cBhvr>
                                      <p:to>
                                        <p:strVal val="visible"/>
                                      </p:to>
                                    </p:set>
                                    <p:animEffect transition="in" filter="fade">
                                      <p:cBhvr>
                                        <p:cTn id="7" dur="1000"/>
                                        <p:tgtEl>
                                          <p:spTgt spid="1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7"/>
                                        </p:tgtEl>
                                        <p:attrNameLst>
                                          <p:attrName>style.visibility</p:attrName>
                                        </p:attrNameLst>
                                      </p:cBhvr>
                                      <p:to>
                                        <p:strVal val="visible"/>
                                      </p:to>
                                    </p:set>
                                    <p:animEffect transition="in" filter="fade">
                                      <p:cBhvr>
                                        <p:cTn id="12" dur="1000"/>
                                        <p:tgtEl>
                                          <p:spTgt spid="17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8">
                                            <p:txEl>
                                              <p:pRg st="0" end="0"/>
                                            </p:txEl>
                                          </p:spTgt>
                                        </p:tgtEl>
                                        <p:attrNameLst>
                                          <p:attrName>style.visibility</p:attrName>
                                        </p:attrNameLst>
                                      </p:cBhvr>
                                      <p:to>
                                        <p:strVal val="visible"/>
                                      </p:to>
                                    </p:set>
                                    <p:animEffect transition="in" filter="fade">
                                      <p:cBhvr>
                                        <p:cTn id="17" dur="1000"/>
                                        <p:tgtEl>
                                          <p:spTgt spid="17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8">
                                            <p:txEl>
                                              <p:pRg st="1" end="1"/>
                                            </p:txEl>
                                          </p:spTgt>
                                        </p:tgtEl>
                                        <p:attrNameLst>
                                          <p:attrName>style.visibility</p:attrName>
                                        </p:attrNameLst>
                                      </p:cBhvr>
                                      <p:to>
                                        <p:strVal val="visible"/>
                                      </p:to>
                                    </p:set>
                                    <p:animEffect transition="in" filter="fade">
                                      <p:cBhvr>
                                        <p:cTn id="22" dur="1000"/>
                                        <p:tgtEl>
                                          <p:spTgt spid="17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9"/>
          <p:cNvSpPr txBox="1"/>
          <p:nvPr/>
        </p:nvSpPr>
        <p:spPr>
          <a:xfrm>
            <a:off x="3977463" y="2168400"/>
            <a:ext cx="4187100" cy="1078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000"/>
              </a:spcBef>
              <a:spcAft>
                <a:spcPts val="0"/>
              </a:spcAft>
              <a:buNone/>
            </a:pPr>
            <a:r>
              <a:rPr lang="en">
                <a:solidFill>
                  <a:srgbClr val="434343"/>
                </a:solidFill>
                <a:latin typeface="Roboto"/>
                <a:ea typeface="Roboto"/>
                <a:cs typeface="Roboto"/>
                <a:sym typeface="Roboto"/>
              </a:rPr>
              <a:t>What could be the features of textual Data?</a:t>
            </a:r>
            <a:endParaRPr>
              <a:solidFill>
                <a:srgbClr val="434343"/>
              </a:solidFill>
              <a:latin typeface="Roboto"/>
              <a:ea typeface="Roboto"/>
              <a:cs typeface="Roboto"/>
              <a:sym typeface="Roboto"/>
            </a:endParaRPr>
          </a:p>
        </p:txBody>
      </p:sp>
      <p:pic>
        <p:nvPicPr>
          <p:cNvPr id="184" name="Google Shape;184;p29"/>
          <p:cNvPicPr preferRelativeResize="0"/>
          <p:nvPr/>
        </p:nvPicPr>
        <p:blipFill>
          <a:blip r:embed="rId3">
            <a:alphaModFix/>
          </a:blip>
          <a:stretch>
            <a:fillRect/>
          </a:stretch>
        </p:blipFill>
        <p:spPr>
          <a:xfrm>
            <a:off x="979438" y="1313850"/>
            <a:ext cx="2515801" cy="25158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0"/>
          <p:cNvSpPr txBox="1"/>
          <p:nvPr/>
        </p:nvSpPr>
        <p:spPr>
          <a:xfrm>
            <a:off x="5206463" y="1375425"/>
            <a:ext cx="3051300" cy="676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rgbClr val="38761D"/>
                </a:solidFill>
                <a:latin typeface="Roboto"/>
                <a:ea typeface="Roboto"/>
                <a:cs typeface="Roboto"/>
                <a:sym typeface="Roboto"/>
              </a:rPr>
              <a:t>Features in textual Data</a:t>
            </a:r>
            <a:endParaRPr b="1">
              <a:solidFill>
                <a:srgbClr val="38761D"/>
              </a:solidFill>
              <a:latin typeface="Roboto"/>
              <a:ea typeface="Roboto"/>
              <a:cs typeface="Roboto"/>
              <a:sym typeface="Roboto"/>
            </a:endParaRPr>
          </a:p>
        </p:txBody>
      </p:sp>
      <p:pic>
        <p:nvPicPr>
          <p:cNvPr id="190" name="Google Shape;190;p30"/>
          <p:cNvPicPr preferRelativeResize="0"/>
          <p:nvPr/>
        </p:nvPicPr>
        <p:blipFill>
          <a:blip r:embed="rId3">
            <a:alphaModFix/>
          </a:blip>
          <a:stretch>
            <a:fillRect/>
          </a:stretch>
        </p:blipFill>
        <p:spPr>
          <a:xfrm>
            <a:off x="930675" y="1375425"/>
            <a:ext cx="3720575" cy="2392650"/>
          </a:xfrm>
          <a:prstGeom prst="rect">
            <a:avLst/>
          </a:prstGeom>
          <a:noFill/>
          <a:ln>
            <a:noFill/>
          </a:ln>
        </p:spPr>
      </p:pic>
      <p:sp>
        <p:nvSpPr>
          <p:cNvPr id="191" name="Google Shape;191;p30"/>
          <p:cNvSpPr txBox="1"/>
          <p:nvPr/>
        </p:nvSpPr>
        <p:spPr>
          <a:xfrm>
            <a:off x="5263475" y="2052225"/>
            <a:ext cx="2994300" cy="1565700"/>
          </a:xfrm>
          <a:prstGeom prst="rect">
            <a:avLst/>
          </a:prstGeom>
          <a:noFill/>
          <a:ln>
            <a:noFill/>
          </a:ln>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Clr>
                <a:srgbClr val="0000FF"/>
              </a:buClr>
              <a:buSzPts val="1200"/>
              <a:buFont typeface="Roboto"/>
              <a:buAutoNum type="arabicPeriod"/>
            </a:pPr>
            <a:r>
              <a:rPr lang="en" sz="1200">
                <a:solidFill>
                  <a:srgbClr val="0000FF"/>
                </a:solidFill>
                <a:latin typeface="Roboto"/>
                <a:ea typeface="Roboto"/>
                <a:cs typeface="Roboto"/>
                <a:sym typeface="Roboto"/>
              </a:rPr>
              <a:t>Words?</a:t>
            </a:r>
            <a:endParaRPr sz="1200">
              <a:solidFill>
                <a:srgbClr val="0000FF"/>
              </a:solidFill>
              <a:latin typeface="Roboto"/>
              <a:ea typeface="Roboto"/>
              <a:cs typeface="Roboto"/>
              <a:sym typeface="Roboto"/>
            </a:endParaRPr>
          </a:p>
          <a:p>
            <a:pPr marL="457200" lvl="0" indent="-304800" algn="l" rtl="0">
              <a:lnSpc>
                <a:spcPct val="150000"/>
              </a:lnSpc>
              <a:spcBef>
                <a:spcPts val="0"/>
              </a:spcBef>
              <a:spcAft>
                <a:spcPts val="0"/>
              </a:spcAft>
              <a:buClr>
                <a:srgbClr val="0000FF"/>
              </a:buClr>
              <a:buSzPts val="1200"/>
              <a:buFont typeface="Roboto"/>
              <a:buAutoNum type="arabicPeriod"/>
            </a:pPr>
            <a:r>
              <a:rPr lang="en" sz="1200">
                <a:solidFill>
                  <a:srgbClr val="0000FF"/>
                </a:solidFill>
                <a:latin typeface="Roboto"/>
                <a:ea typeface="Roboto"/>
                <a:cs typeface="Roboto"/>
                <a:sym typeface="Roboto"/>
              </a:rPr>
              <a:t>Characters?</a:t>
            </a:r>
            <a:endParaRPr sz="1200">
              <a:solidFill>
                <a:srgbClr val="0000FF"/>
              </a:solidFill>
              <a:latin typeface="Roboto"/>
              <a:ea typeface="Roboto"/>
              <a:cs typeface="Roboto"/>
              <a:sym typeface="Roboto"/>
            </a:endParaRPr>
          </a:p>
          <a:p>
            <a:pPr marL="457200" lvl="0" indent="-304800" algn="l" rtl="0">
              <a:lnSpc>
                <a:spcPct val="150000"/>
              </a:lnSpc>
              <a:spcBef>
                <a:spcPts val="0"/>
              </a:spcBef>
              <a:spcAft>
                <a:spcPts val="0"/>
              </a:spcAft>
              <a:buClr>
                <a:srgbClr val="0000FF"/>
              </a:buClr>
              <a:buSzPts val="1200"/>
              <a:buFont typeface="Roboto"/>
              <a:buAutoNum type="arabicPeriod"/>
            </a:pPr>
            <a:r>
              <a:rPr lang="en" sz="1200">
                <a:solidFill>
                  <a:srgbClr val="0000FF"/>
                </a:solidFill>
                <a:latin typeface="Roboto"/>
                <a:ea typeface="Roboto"/>
                <a:cs typeface="Roboto"/>
                <a:sym typeface="Roboto"/>
              </a:rPr>
              <a:t>Combination of words (n-grams)?</a:t>
            </a:r>
            <a:endParaRPr sz="1200">
              <a:solidFill>
                <a:srgbClr val="0000FF"/>
              </a:solidFill>
              <a:latin typeface="Roboto"/>
              <a:ea typeface="Roboto"/>
              <a:cs typeface="Roboto"/>
              <a:sym typeface="Roboto"/>
            </a:endParaRPr>
          </a:p>
          <a:p>
            <a:pPr marL="457200" lvl="0" indent="-304800" algn="l" rtl="0">
              <a:lnSpc>
                <a:spcPct val="150000"/>
              </a:lnSpc>
              <a:spcBef>
                <a:spcPts val="0"/>
              </a:spcBef>
              <a:spcAft>
                <a:spcPts val="0"/>
              </a:spcAft>
              <a:buClr>
                <a:srgbClr val="0000FF"/>
              </a:buClr>
              <a:buSzPts val="1200"/>
              <a:buFont typeface="Roboto"/>
              <a:buAutoNum type="arabicPeriod"/>
            </a:pPr>
            <a:r>
              <a:rPr lang="en" sz="1200">
                <a:solidFill>
                  <a:srgbClr val="0000FF"/>
                </a:solidFill>
                <a:latin typeface="Roboto"/>
                <a:ea typeface="Roboto"/>
                <a:cs typeface="Roboto"/>
                <a:sym typeface="Roboto"/>
              </a:rPr>
              <a:t>Sentences?</a:t>
            </a:r>
            <a:endParaRPr sz="1200">
              <a:solidFill>
                <a:srgbClr val="0000FF"/>
              </a:solidFill>
              <a:latin typeface="Roboto"/>
              <a:ea typeface="Roboto"/>
              <a:cs typeface="Roboto"/>
              <a:sym typeface="Roboto"/>
            </a:endParaRPr>
          </a:p>
          <a:p>
            <a:pPr marL="457200" lvl="0" indent="-304800" algn="l" rtl="0">
              <a:lnSpc>
                <a:spcPct val="150000"/>
              </a:lnSpc>
              <a:spcBef>
                <a:spcPts val="0"/>
              </a:spcBef>
              <a:spcAft>
                <a:spcPts val="0"/>
              </a:spcAft>
              <a:buClr>
                <a:srgbClr val="0000FF"/>
              </a:buClr>
              <a:buSzPts val="1200"/>
              <a:buFont typeface="Roboto"/>
              <a:buAutoNum type="arabicPeriod"/>
            </a:pPr>
            <a:r>
              <a:rPr lang="en" sz="1200">
                <a:solidFill>
                  <a:srgbClr val="0000FF"/>
                </a:solidFill>
                <a:latin typeface="Roboto"/>
                <a:ea typeface="Roboto"/>
                <a:cs typeface="Roboto"/>
                <a:sym typeface="Roboto"/>
              </a:rPr>
              <a:t>What else?</a:t>
            </a:r>
            <a:endParaRPr sz="1200">
              <a:solidFill>
                <a:srgbClr val="0000FF"/>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1">
                                            <p:txEl>
                                              <p:pRg st="0" end="0"/>
                                            </p:txEl>
                                          </p:spTgt>
                                        </p:tgtEl>
                                        <p:attrNameLst>
                                          <p:attrName>style.visibility</p:attrName>
                                        </p:attrNameLst>
                                      </p:cBhvr>
                                      <p:to>
                                        <p:strVal val="visible"/>
                                      </p:to>
                                    </p:set>
                                    <p:animEffect transition="in" filter="fade">
                                      <p:cBhvr>
                                        <p:cTn id="7" dur="1000"/>
                                        <p:tgtEl>
                                          <p:spTgt spid="1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1">
                                            <p:txEl>
                                              <p:pRg st="1" end="1"/>
                                            </p:txEl>
                                          </p:spTgt>
                                        </p:tgtEl>
                                        <p:attrNameLst>
                                          <p:attrName>style.visibility</p:attrName>
                                        </p:attrNameLst>
                                      </p:cBhvr>
                                      <p:to>
                                        <p:strVal val="visible"/>
                                      </p:to>
                                    </p:set>
                                    <p:animEffect transition="in" filter="fade">
                                      <p:cBhvr>
                                        <p:cTn id="12" dur="1000"/>
                                        <p:tgtEl>
                                          <p:spTgt spid="1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1">
                                            <p:txEl>
                                              <p:pRg st="2" end="2"/>
                                            </p:txEl>
                                          </p:spTgt>
                                        </p:tgtEl>
                                        <p:attrNameLst>
                                          <p:attrName>style.visibility</p:attrName>
                                        </p:attrNameLst>
                                      </p:cBhvr>
                                      <p:to>
                                        <p:strVal val="visible"/>
                                      </p:to>
                                    </p:set>
                                    <p:animEffect transition="in" filter="fade">
                                      <p:cBhvr>
                                        <p:cTn id="17" dur="1000"/>
                                        <p:tgtEl>
                                          <p:spTgt spid="1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1">
                                            <p:txEl>
                                              <p:pRg st="3" end="3"/>
                                            </p:txEl>
                                          </p:spTgt>
                                        </p:tgtEl>
                                        <p:attrNameLst>
                                          <p:attrName>style.visibility</p:attrName>
                                        </p:attrNameLst>
                                      </p:cBhvr>
                                      <p:to>
                                        <p:strVal val="visible"/>
                                      </p:to>
                                    </p:set>
                                    <p:animEffect transition="in" filter="fade">
                                      <p:cBhvr>
                                        <p:cTn id="22" dur="1000"/>
                                        <p:tgtEl>
                                          <p:spTgt spid="1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1">
                                            <p:txEl>
                                              <p:pRg st="4" end="4"/>
                                            </p:txEl>
                                          </p:spTgt>
                                        </p:tgtEl>
                                        <p:attrNameLst>
                                          <p:attrName>style.visibility</p:attrName>
                                        </p:attrNameLst>
                                      </p:cBhvr>
                                      <p:to>
                                        <p:strVal val="visible"/>
                                      </p:to>
                                    </p:set>
                                    <p:animEffect transition="in" filter="fade">
                                      <p:cBhvr>
                                        <p:cTn id="27" dur="1000"/>
                                        <p:tgtEl>
                                          <p:spTgt spid="1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1"/>
          <p:cNvSpPr txBox="1"/>
          <p:nvPr/>
        </p:nvSpPr>
        <p:spPr>
          <a:xfrm>
            <a:off x="944100" y="3816300"/>
            <a:ext cx="7255800" cy="734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a:solidFill>
                  <a:srgbClr val="434343"/>
                </a:solidFill>
                <a:latin typeface="Roboto"/>
                <a:ea typeface="Roboto"/>
                <a:cs typeface="Roboto"/>
                <a:sym typeface="Roboto"/>
              </a:rPr>
              <a:t>Tokenization</a:t>
            </a:r>
            <a:endParaRPr sz="2400">
              <a:solidFill>
                <a:srgbClr val="434343"/>
              </a:solidFill>
              <a:latin typeface="Roboto"/>
              <a:ea typeface="Roboto"/>
              <a:cs typeface="Roboto"/>
              <a:sym typeface="Roboto"/>
            </a:endParaRPr>
          </a:p>
          <a:p>
            <a:pPr marL="0" lvl="0" indent="0" algn="ctr" rtl="0">
              <a:lnSpc>
                <a:spcPct val="100000"/>
              </a:lnSpc>
              <a:spcBef>
                <a:spcPts val="0"/>
              </a:spcBef>
              <a:spcAft>
                <a:spcPts val="0"/>
              </a:spcAft>
              <a:buNone/>
            </a:pPr>
            <a:r>
              <a:rPr lang="en" sz="1000">
                <a:solidFill>
                  <a:srgbClr val="434343"/>
                </a:solidFill>
                <a:latin typeface="Roboto"/>
                <a:ea typeface="Roboto"/>
                <a:cs typeface="Roboto"/>
                <a:sym typeface="Roboto"/>
              </a:rPr>
              <a:t>Breaking text into tokens e.g words, chars etc</a:t>
            </a:r>
            <a:r>
              <a:rPr lang="en" sz="2400">
                <a:solidFill>
                  <a:srgbClr val="434343"/>
                </a:solidFill>
                <a:latin typeface="Roboto"/>
                <a:ea typeface="Roboto"/>
                <a:cs typeface="Roboto"/>
                <a:sym typeface="Roboto"/>
              </a:rPr>
              <a:t> </a:t>
            </a:r>
            <a:endParaRPr sz="2400">
              <a:solidFill>
                <a:srgbClr val="434343"/>
              </a:solidFill>
              <a:latin typeface="Roboto"/>
              <a:ea typeface="Roboto"/>
              <a:cs typeface="Roboto"/>
              <a:sym typeface="Roboto"/>
            </a:endParaRPr>
          </a:p>
        </p:txBody>
      </p:sp>
      <p:sp>
        <p:nvSpPr>
          <p:cNvPr id="197" name="Google Shape;197;p31"/>
          <p:cNvSpPr/>
          <p:nvPr/>
        </p:nvSpPr>
        <p:spPr>
          <a:xfrm>
            <a:off x="1850750" y="1917275"/>
            <a:ext cx="1840500" cy="9396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eorgia"/>
                <a:ea typeface="Georgia"/>
                <a:cs typeface="Georgia"/>
                <a:sym typeface="Georgia"/>
              </a:rPr>
              <a:t>Text Data</a:t>
            </a:r>
            <a:endParaRPr>
              <a:latin typeface="Georgia"/>
              <a:ea typeface="Georgia"/>
              <a:cs typeface="Georgia"/>
              <a:sym typeface="Georgia"/>
            </a:endParaRPr>
          </a:p>
          <a:p>
            <a:pPr marL="0" lvl="0" indent="0" algn="ctr" rtl="0">
              <a:spcBef>
                <a:spcPts val="0"/>
              </a:spcBef>
              <a:spcAft>
                <a:spcPts val="0"/>
              </a:spcAft>
              <a:buNone/>
            </a:pPr>
            <a:endParaRPr>
              <a:latin typeface="Georgia"/>
              <a:ea typeface="Georgia"/>
              <a:cs typeface="Georgia"/>
              <a:sym typeface="Georgia"/>
            </a:endParaRPr>
          </a:p>
          <a:p>
            <a:pPr marL="0" lvl="0" indent="0" algn="ctr" rtl="0">
              <a:spcBef>
                <a:spcPts val="0"/>
              </a:spcBef>
              <a:spcAft>
                <a:spcPts val="0"/>
              </a:spcAft>
              <a:buNone/>
            </a:pPr>
            <a:r>
              <a:rPr lang="en" sz="800">
                <a:latin typeface="Georgia"/>
                <a:ea typeface="Georgia"/>
                <a:cs typeface="Georgia"/>
                <a:sym typeface="Georgia"/>
              </a:rPr>
              <a:t>“Hyderabad is the capital of Telangana.”</a:t>
            </a:r>
            <a:endParaRPr sz="800">
              <a:latin typeface="Georgia"/>
              <a:ea typeface="Georgia"/>
              <a:cs typeface="Georgia"/>
              <a:sym typeface="Georgia"/>
            </a:endParaRPr>
          </a:p>
        </p:txBody>
      </p:sp>
      <p:cxnSp>
        <p:nvCxnSpPr>
          <p:cNvPr id="198" name="Google Shape;198;p31"/>
          <p:cNvCxnSpPr>
            <a:stCxn id="197" idx="3"/>
            <a:endCxn id="199" idx="1"/>
          </p:cNvCxnSpPr>
          <p:nvPr/>
        </p:nvCxnSpPr>
        <p:spPr>
          <a:xfrm>
            <a:off x="3691250" y="2387075"/>
            <a:ext cx="1927500" cy="0"/>
          </a:xfrm>
          <a:prstGeom prst="straightConnector1">
            <a:avLst/>
          </a:prstGeom>
          <a:noFill/>
          <a:ln w="19050" cap="flat" cmpd="sng">
            <a:solidFill>
              <a:schemeClr val="dk2"/>
            </a:solidFill>
            <a:prstDash val="solid"/>
            <a:round/>
            <a:headEnd type="none" w="med" len="med"/>
            <a:tailEnd type="triangle" w="med" len="med"/>
          </a:ln>
        </p:spPr>
      </p:cxnSp>
      <p:sp>
        <p:nvSpPr>
          <p:cNvPr id="200" name="Google Shape;200;p31"/>
          <p:cNvSpPr txBox="1"/>
          <p:nvPr/>
        </p:nvSpPr>
        <p:spPr>
          <a:xfrm>
            <a:off x="5612975" y="1955375"/>
            <a:ext cx="2701500" cy="8406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b="1">
                <a:solidFill>
                  <a:srgbClr val="212121"/>
                </a:solidFill>
                <a:highlight>
                  <a:srgbClr val="FFFFFF"/>
                </a:highlight>
                <a:latin typeface="Comfortaa"/>
                <a:ea typeface="Comfortaa"/>
                <a:cs typeface="Comfortaa"/>
                <a:sym typeface="Comfortaa"/>
              </a:rPr>
              <a:t>‘Hyderabad’, ‘is’, ‘the’, ‘capital’, ‘of’, ‘Telangana’, ’.’</a:t>
            </a:r>
            <a:endParaRPr b="1">
              <a:latin typeface="Comfortaa"/>
              <a:ea typeface="Comfortaa"/>
              <a:cs typeface="Comfortaa"/>
              <a:sym typeface="Comforta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p:nvPr/>
        </p:nvSpPr>
        <p:spPr>
          <a:xfrm>
            <a:off x="1033250" y="991725"/>
            <a:ext cx="2102100" cy="1389000"/>
          </a:xfrm>
          <a:prstGeom prst="rect">
            <a:avLst/>
          </a:prstGeom>
          <a:solidFill>
            <a:srgbClr val="D9EAD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Calibri"/>
                <a:ea typeface="Calibri"/>
                <a:cs typeface="Calibri"/>
                <a:sym typeface="Calibri"/>
              </a:rPr>
              <a:t>Understanding NLP</a:t>
            </a:r>
            <a:endParaRPr sz="1800">
              <a:latin typeface="Calibri"/>
              <a:ea typeface="Calibri"/>
              <a:cs typeface="Calibri"/>
              <a:sym typeface="Calibri"/>
            </a:endParaRPr>
          </a:p>
        </p:txBody>
      </p:sp>
      <p:sp>
        <p:nvSpPr>
          <p:cNvPr id="62" name="Google Shape;62;p14"/>
          <p:cNvSpPr/>
          <p:nvPr/>
        </p:nvSpPr>
        <p:spPr>
          <a:xfrm>
            <a:off x="3494054" y="991725"/>
            <a:ext cx="2102100" cy="1389000"/>
          </a:xfrm>
          <a:prstGeom prst="rect">
            <a:avLst/>
          </a:prstGeom>
          <a:solidFill>
            <a:srgbClr val="D9EAD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Calibri"/>
                <a:ea typeface="Calibri"/>
                <a:cs typeface="Calibri"/>
                <a:sym typeface="Calibri"/>
              </a:rPr>
              <a:t>Tokenization</a:t>
            </a:r>
            <a:endParaRPr sz="1800">
              <a:latin typeface="Calibri"/>
              <a:ea typeface="Calibri"/>
              <a:cs typeface="Calibri"/>
              <a:sym typeface="Calibri"/>
            </a:endParaRPr>
          </a:p>
        </p:txBody>
      </p:sp>
      <p:sp>
        <p:nvSpPr>
          <p:cNvPr id="63" name="Google Shape;63;p14"/>
          <p:cNvSpPr/>
          <p:nvPr/>
        </p:nvSpPr>
        <p:spPr>
          <a:xfrm>
            <a:off x="2263650" y="2614750"/>
            <a:ext cx="2102100" cy="1389000"/>
          </a:xfrm>
          <a:prstGeom prst="rect">
            <a:avLst/>
          </a:prstGeom>
          <a:solidFill>
            <a:srgbClr val="D9EAD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a:solidFill>
                  <a:schemeClr val="dk1"/>
                </a:solidFill>
                <a:latin typeface="Calibri"/>
                <a:ea typeface="Calibri"/>
                <a:cs typeface="Calibri"/>
                <a:sym typeface="Calibri"/>
              </a:rPr>
              <a:t>Text Processing &amp; Wrangling</a:t>
            </a:r>
            <a:endParaRPr sz="1800">
              <a:latin typeface="Calibri"/>
              <a:ea typeface="Calibri"/>
              <a:cs typeface="Calibri"/>
              <a:sym typeface="Calibri"/>
            </a:endParaRPr>
          </a:p>
        </p:txBody>
      </p:sp>
      <p:sp>
        <p:nvSpPr>
          <p:cNvPr id="64" name="Google Shape;64;p14"/>
          <p:cNvSpPr/>
          <p:nvPr/>
        </p:nvSpPr>
        <p:spPr>
          <a:xfrm>
            <a:off x="4724454" y="2614750"/>
            <a:ext cx="2102100" cy="1389000"/>
          </a:xfrm>
          <a:prstGeom prst="rect">
            <a:avLst/>
          </a:prstGeom>
          <a:solidFill>
            <a:srgbClr val="D9EAD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Calibri"/>
                <a:ea typeface="Calibri"/>
                <a:cs typeface="Calibri"/>
                <a:sym typeface="Calibri"/>
              </a:rPr>
              <a:t>Word2Vec Embeddings</a:t>
            </a:r>
            <a:endParaRPr sz="1800">
              <a:latin typeface="Calibri"/>
              <a:ea typeface="Calibri"/>
              <a:cs typeface="Calibri"/>
              <a:sym typeface="Calibri"/>
            </a:endParaRPr>
          </a:p>
        </p:txBody>
      </p:sp>
      <p:sp>
        <p:nvSpPr>
          <p:cNvPr id="65" name="Google Shape;65;p14"/>
          <p:cNvSpPr/>
          <p:nvPr/>
        </p:nvSpPr>
        <p:spPr>
          <a:xfrm>
            <a:off x="6008654" y="991725"/>
            <a:ext cx="2102100" cy="1389000"/>
          </a:xfrm>
          <a:prstGeom prst="rect">
            <a:avLst/>
          </a:prstGeom>
          <a:solidFill>
            <a:srgbClr val="D9EAD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Calibri"/>
                <a:ea typeface="Calibri"/>
                <a:cs typeface="Calibri"/>
                <a:sym typeface="Calibri"/>
              </a:rPr>
              <a:t>Vectorization</a:t>
            </a:r>
            <a:endParaRPr sz="1800">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10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1000"/>
                                        <p:tgtEl>
                                          <p:spTgt spid="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10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1000"/>
                                        <p:tgtEl>
                                          <p:spTgt spid="6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10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2"/>
          <p:cNvSpPr txBox="1"/>
          <p:nvPr/>
        </p:nvSpPr>
        <p:spPr>
          <a:xfrm>
            <a:off x="944094" y="3880000"/>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a:solidFill>
                  <a:srgbClr val="FF0000"/>
                </a:solidFill>
                <a:latin typeface="Roboto"/>
                <a:ea typeface="Roboto"/>
                <a:cs typeface="Roboto"/>
                <a:sym typeface="Roboto"/>
              </a:rPr>
              <a:t>Math works with numbers</a:t>
            </a:r>
            <a:endParaRPr>
              <a:solidFill>
                <a:srgbClr val="FF0000"/>
              </a:solidFill>
              <a:latin typeface="Roboto"/>
              <a:ea typeface="Roboto"/>
              <a:cs typeface="Roboto"/>
              <a:sym typeface="Roboto"/>
            </a:endParaRPr>
          </a:p>
        </p:txBody>
      </p:sp>
      <p:sp>
        <p:nvSpPr>
          <p:cNvPr id="206" name="Google Shape;206;p32"/>
          <p:cNvSpPr/>
          <p:nvPr/>
        </p:nvSpPr>
        <p:spPr>
          <a:xfrm>
            <a:off x="1850750" y="1917275"/>
            <a:ext cx="1840500" cy="9396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a:latin typeface="Georgia"/>
                <a:ea typeface="Georgia"/>
                <a:cs typeface="Georgia"/>
                <a:sym typeface="Georgia"/>
              </a:rPr>
              <a:t>Text Data as tokens</a:t>
            </a:r>
            <a:endParaRPr>
              <a:latin typeface="Georgia"/>
              <a:ea typeface="Georgia"/>
              <a:cs typeface="Georgia"/>
              <a:sym typeface="Georgia"/>
            </a:endParaRPr>
          </a:p>
          <a:p>
            <a:pPr marL="0" lvl="0" indent="0" algn="ctr" rtl="0">
              <a:spcBef>
                <a:spcPts val="0"/>
              </a:spcBef>
              <a:spcAft>
                <a:spcPts val="0"/>
              </a:spcAft>
              <a:buNone/>
            </a:pPr>
            <a:r>
              <a:rPr lang="en" sz="800">
                <a:latin typeface="Georgia"/>
                <a:ea typeface="Georgia"/>
                <a:cs typeface="Georgia"/>
                <a:sym typeface="Georgia"/>
              </a:rPr>
              <a:t>‘Hyderabad’, ‘is’, ‘the’, ‘capital’, ‘of’, ‘Telangana’, ’.’</a:t>
            </a:r>
            <a:endParaRPr sz="800">
              <a:latin typeface="Georgia"/>
              <a:ea typeface="Georgia"/>
              <a:cs typeface="Georgia"/>
              <a:sym typeface="Georgia"/>
            </a:endParaRPr>
          </a:p>
        </p:txBody>
      </p:sp>
      <p:sp>
        <p:nvSpPr>
          <p:cNvPr id="207" name="Google Shape;207;p32"/>
          <p:cNvSpPr/>
          <p:nvPr/>
        </p:nvSpPr>
        <p:spPr>
          <a:xfrm>
            <a:off x="5618800" y="1675625"/>
            <a:ext cx="1806000" cy="1422900"/>
          </a:xfrm>
          <a:prstGeom prst="roundRect">
            <a:avLst>
              <a:gd name="adj" fmla="val 16667"/>
            </a:avLst>
          </a:prstGeom>
          <a:solidFill>
            <a:srgbClr val="FFD966"/>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eorgia"/>
                <a:ea typeface="Georgia"/>
                <a:cs typeface="Georgia"/>
                <a:sym typeface="Georgia"/>
              </a:rPr>
              <a:t>ML Model</a:t>
            </a:r>
            <a:endParaRPr>
              <a:latin typeface="Georgia"/>
              <a:ea typeface="Georgia"/>
              <a:cs typeface="Georgia"/>
              <a:sym typeface="Georgia"/>
            </a:endParaRPr>
          </a:p>
        </p:txBody>
      </p:sp>
      <p:cxnSp>
        <p:nvCxnSpPr>
          <p:cNvPr id="208" name="Google Shape;208;p32"/>
          <p:cNvCxnSpPr>
            <a:stCxn id="206" idx="3"/>
            <a:endCxn id="207" idx="1"/>
          </p:cNvCxnSpPr>
          <p:nvPr/>
        </p:nvCxnSpPr>
        <p:spPr>
          <a:xfrm>
            <a:off x="3691250" y="2387075"/>
            <a:ext cx="1927500" cy="0"/>
          </a:xfrm>
          <a:prstGeom prst="straightConnector1">
            <a:avLst/>
          </a:prstGeom>
          <a:noFill/>
          <a:ln w="19050" cap="flat" cmpd="sng">
            <a:solidFill>
              <a:schemeClr val="dk2"/>
            </a:solidFill>
            <a:prstDash val="solid"/>
            <a:round/>
            <a:headEnd type="none" w="med" len="med"/>
            <a:tailEnd type="triangle" w="med" len="med"/>
          </a:ln>
        </p:spPr>
      </p:cxnSp>
      <p:sp>
        <p:nvSpPr>
          <p:cNvPr id="209" name="Google Shape;209;p32"/>
          <p:cNvSpPr/>
          <p:nvPr/>
        </p:nvSpPr>
        <p:spPr>
          <a:xfrm>
            <a:off x="4391846" y="2051825"/>
            <a:ext cx="360300" cy="670500"/>
          </a:xfrm>
          <a:prstGeom prst="mathMultiply">
            <a:avLst>
              <a:gd name="adj1" fmla="val 23520"/>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9"/>
                                        </p:tgtEl>
                                        <p:attrNameLst>
                                          <p:attrName>style.visibility</p:attrName>
                                        </p:attrNameLst>
                                      </p:cBhvr>
                                      <p:to>
                                        <p:strVal val="visible"/>
                                      </p:to>
                                    </p:set>
                                    <p:animEffect transition="in" filter="fade">
                                      <p:cBhvr>
                                        <p:cTn id="7" dur="1000"/>
                                        <p:tgtEl>
                                          <p:spTgt spid="20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
                                        </p:tgtEl>
                                        <p:attrNameLst>
                                          <p:attrName>style.visibility</p:attrName>
                                        </p:attrNameLst>
                                      </p:cBhvr>
                                      <p:to>
                                        <p:strVal val="visible"/>
                                      </p:to>
                                    </p:set>
                                    <p:animEffect transition="in" filter="fade">
                                      <p:cBhvr>
                                        <p:cTn id="12" dur="1000"/>
                                        <p:tgtEl>
                                          <p:spTgt spid="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3"/>
          <p:cNvSpPr/>
          <p:nvPr/>
        </p:nvSpPr>
        <p:spPr>
          <a:xfrm>
            <a:off x="3820225" y="2225975"/>
            <a:ext cx="1686900" cy="755400"/>
          </a:xfrm>
          <a:prstGeom prst="roundRect">
            <a:avLst>
              <a:gd name="adj" fmla="val 16667"/>
            </a:avLst>
          </a:prstGeom>
          <a:solidFill>
            <a:srgbClr val="6D9EEB"/>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eorgia"/>
                <a:ea typeface="Georgia"/>
                <a:cs typeface="Georgia"/>
                <a:sym typeface="Georgia"/>
              </a:rPr>
              <a:t>Convert Text to Numbers</a:t>
            </a:r>
            <a:endParaRPr>
              <a:latin typeface="Georgia"/>
              <a:ea typeface="Georgia"/>
              <a:cs typeface="Georgia"/>
              <a:sym typeface="Georgia"/>
            </a:endParaRPr>
          </a:p>
        </p:txBody>
      </p:sp>
      <p:cxnSp>
        <p:nvCxnSpPr>
          <p:cNvPr id="215" name="Google Shape;215;p33"/>
          <p:cNvCxnSpPr>
            <a:stCxn id="216" idx="3"/>
            <a:endCxn id="214" idx="1"/>
          </p:cNvCxnSpPr>
          <p:nvPr/>
        </p:nvCxnSpPr>
        <p:spPr>
          <a:xfrm>
            <a:off x="2731525" y="2603675"/>
            <a:ext cx="1088700" cy="0"/>
          </a:xfrm>
          <a:prstGeom prst="straightConnector1">
            <a:avLst/>
          </a:prstGeom>
          <a:noFill/>
          <a:ln w="19050" cap="flat" cmpd="sng">
            <a:solidFill>
              <a:schemeClr val="dk2"/>
            </a:solidFill>
            <a:prstDash val="solid"/>
            <a:round/>
            <a:headEnd type="none" w="med" len="med"/>
            <a:tailEnd type="triangle" w="med" len="med"/>
          </a:ln>
        </p:spPr>
      </p:cxnSp>
      <p:sp>
        <p:nvSpPr>
          <p:cNvPr id="217" name="Google Shape;217;p33"/>
          <p:cNvSpPr/>
          <p:nvPr/>
        </p:nvSpPr>
        <p:spPr>
          <a:xfrm>
            <a:off x="6524738" y="1892225"/>
            <a:ext cx="1686900" cy="1422900"/>
          </a:xfrm>
          <a:prstGeom prst="roundRect">
            <a:avLst>
              <a:gd name="adj" fmla="val 16667"/>
            </a:avLst>
          </a:prstGeom>
          <a:solidFill>
            <a:srgbClr val="FFD966"/>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eorgia"/>
                <a:ea typeface="Georgia"/>
                <a:cs typeface="Georgia"/>
                <a:sym typeface="Georgia"/>
              </a:rPr>
              <a:t>ML Model</a:t>
            </a:r>
            <a:endParaRPr>
              <a:latin typeface="Georgia"/>
              <a:ea typeface="Georgia"/>
              <a:cs typeface="Georgia"/>
              <a:sym typeface="Georgia"/>
            </a:endParaRPr>
          </a:p>
        </p:txBody>
      </p:sp>
      <p:cxnSp>
        <p:nvCxnSpPr>
          <p:cNvPr id="218" name="Google Shape;218;p33"/>
          <p:cNvCxnSpPr>
            <a:stCxn id="214" idx="3"/>
            <a:endCxn id="217" idx="1"/>
          </p:cNvCxnSpPr>
          <p:nvPr/>
        </p:nvCxnSpPr>
        <p:spPr>
          <a:xfrm>
            <a:off x="5507125" y="2603675"/>
            <a:ext cx="1017600" cy="0"/>
          </a:xfrm>
          <a:prstGeom prst="straightConnector1">
            <a:avLst/>
          </a:prstGeom>
          <a:noFill/>
          <a:ln w="19050" cap="flat" cmpd="sng">
            <a:solidFill>
              <a:schemeClr val="dk2"/>
            </a:solidFill>
            <a:prstDash val="solid"/>
            <a:round/>
            <a:headEnd type="none" w="med" len="med"/>
            <a:tailEnd type="triangle" w="med" len="med"/>
          </a:ln>
        </p:spPr>
      </p:cxnSp>
      <p:sp>
        <p:nvSpPr>
          <p:cNvPr id="219" name="Google Shape;219;p33"/>
          <p:cNvSpPr/>
          <p:nvPr/>
        </p:nvSpPr>
        <p:spPr>
          <a:xfrm>
            <a:off x="891050" y="2101950"/>
            <a:ext cx="1840500" cy="9396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a:latin typeface="Georgia"/>
                <a:ea typeface="Georgia"/>
                <a:cs typeface="Georgia"/>
                <a:sym typeface="Georgia"/>
              </a:rPr>
              <a:t>Text Data as tokens</a:t>
            </a:r>
            <a:endParaRPr>
              <a:latin typeface="Georgia"/>
              <a:ea typeface="Georgia"/>
              <a:cs typeface="Georgia"/>
              <a:sym typeface="Georgia"/>
            </a:endParaRPr>
          </a:p>
          <a:p>
            <a:pPr marL="0" lvl="0" indent="0" algn="ctr" rtl="0">
              <a:spcBef>
                <a:spcPts val="0"/>
              </a:spcBef>
              <a:spcAft>
                <a:spcPts val="0"/>
              </a:spcAft>
              <a:buNone/>
            </a:pPr>
            <a:r>
              <a:rPr lang="en" sz="800">
                <a:latin typeface="Georgia"/>
                <a:ea typeface="Georgia"/>
                <a:cs typeface="Georgia"/>
                <a:sym typeface="Georgia"/>
              </a:rPr>
              <a:t>‘Hyderabad’, ‘is’, ‘the’, ‘capital’, ‘of’, ‘Telangana’, ’.’</a:t>
            </a:r>
            <a:endParaRPr sz="800">
              <a:latin typeface="Georgia"/>
              <a:ea typeface="Georgia"/>
              <a:cs typeface="Georgia"/>
              <a:sym typeface="Georgia"/>
            </a:endParaRPr>
          </a:p>
        </p:txBody>
      </p:sp>
      <p:sp>
        <p:nvSpPr>
          <p:cNvPr id="220" name="Google Shape;220;p33"/>
          <p:cNvSpPr txBox="1"/>
          <p:nvPr/>
        </p:nvSpPr>
        <p:spPr>
          <a:xfrm>
            <a:off x="944100" y="3816300"/>
            <a:ext cx="7255800" cy="734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a:solidFill>
                  <a:srgbClr val="434343"/>
                </a:solidFill>
                <a:latin typeface="Roboto"/>
                <a:ea typeface="Roboto"/>
                <a:cs typeface="Roboto"/>
                <a:sym typeface="Roboto"/>
              </a:rPr>
              <a:t>Vectorization</a:t>
            </a:r>
            <a:endParaRPr sz="2400">
              <a:solidFill>
                <a:srgbClr val="434343"/>
              </a:solidFill>
              <a:latin typeface="Roboto"/>
              <a:ea typeface="Roboto"/>
              <a:cs typeface="Roboto"/>
              <a:sym typeface="Roboto"/>
            </a:endParaRPr>
          </a:p>
          <a:p>
            <a:pPr marL="0" lvl="0" indent="0" algn="ctr" rtl="0">
              <a:lnSpc>
                <a:spcPct val="100000"/>
              </a:lnSpc>
              <a:spcBef>
                <a:spcPts val="0"/>
              </a:spcBef>
              <a:spcAft>
                <a:spcPts val="0"/>
              </a:spcAft>
              <a:buNone/>
            </a:pPr>
            <a:r>
              <a:rPr lang="en" sz="1000">
                <a:solidFill>
                  <a:srgbClr val="434343"/>
                </a:solidFill>
                <a:latin typeface="Roboto"/>
                <a:ea typeface="Roboto"/>
                <a:cs typeface="Roboto"/>
                <a:sym typeface="Roboto"/>
              </a:rPr>
              <a:t>Converting each token into number(s)</a:t>
            </a:r>
            <a:r>
              <a:rPr lang="en" sz="2400">
                <a:solidFill>
                  <a:srgbClr val="434343"/>
                </a:solidFill>
                <a:latin typeface="Roboto"/>
                <a:ea typeface="Roboto"/>
                <a:cs typeface="Roboto"/>
                <a:sym typeface="Roboto"/>
              </a:rPr>
              <a:t> </a:t>
            </a:r>
            <a:endParaRPr sz="2400">
              <a:solidFill>
                <a:srgbClr val="434343"/>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fade">
                                      <p:cBhvr>
                                        <p:cTn id="7" dur="1000"/>
                                        <p:tgtEl>
                                          <p:spTgt spid="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4"/>
          <p:cNvSpPr txBox="1"/>
          <p:nvPr/>
        </p:nvSpPr>
        <p:spPr>
          <a:xfrm>
            <a:off x="1038625" y="3902850"/>
            <a:ext cx="7255800" cy="754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a:solidFill>
                  <a:srgbClr val="666666"/>
                </a:solidFill>
                <a:latin typeface="Georgia"/>
                <a:ea typeface="Georgia"/>
                <a:cs typeface="Georgia"/>
                <a:sym typeface="Georgia"/>
              </a:rPr>
              <a:t>How to convert text into Numbers</a:t>
            </a:r>
            <a:endParaRPr sz="2400">
              <a:solidFill>
                <a:srgbClr val="666666"/>
              </a:solidFill>
              <a:latin typeface="Georgia"/>
              <a:ea typeface="Georgia"/>
              <a:cs typeface="Georgia"/>
              <a:sym typeface="Georgia"/>
            </a:endParaRPr>
          </a:p>
        </p:txBody>
      </p:sp>
      <p:pic>
        <p:nvPicPr>
          <p:cNvPr id="226" name="Google Shape;226;p34"/>
          <p:cNvPicPr preferRelativeResize="0"/>
          <p:nvPr/>
        </p:nvPicPr>
        <p:blipFill>
          <a:blip r:embed="rId3">
            <a:alphaModFix/>
          </a:blip>
          <a:stretch>
            <a:fillRect/>
          </a:stretch>
        </p:blipFill>
        <p:spPr>
          <a:xfrm>
            <a:off x="997899" y="616200"/>
            <a:ext cx="7337251" cy="3309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5"/>
          <p:cNvSpPr/>
          <p:nvPr/>
        </p:nvSpPr>
        <p:spPr>
          <a:xfrm>
            <a:off x="587850" y="1843775"/>
            <a:ext cx="3653400" cy="5199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457200" algn="l" rtl="0">
              <a:spcBef>
                <a:spcPts val="0"/>
              </a:spcBef>
              <a:spcAft>
                <a:spcPts val="0"/>
              </a:spcAft>
              <a:buNone/>
            </a:pPr>
            <a:r>
              <a:rPr lang="en">
                <a:latin typeface="Roboto"/>
                <a:ea typeface="Roboto"/>
                <a:cs typeface="Roboto"/>
                <a:sym typeface="Roboto"/>
              </a:rPr>
              <a:t>He is a good boy. She is also good.</a:t>
            </a:r>
            <a:endParaRPr>
              <a:latin typeface="Roboto"/>
              <a:ea typeface="Roboto"/>
              <a:cs typeface="Roboto"/>
              <a:sym typeface="Roboto"/>
            </a:endParaRPr>
          </a:p>
        </p:txBody>
      </p:sp>
      <p:sp>
        <p:nvSpPr>
          <p:cNvPr id="232" name="Google Shape;232;p35"/>
          <p:cNvSpPr/>
          <p:nvPr/>
        </p:nvSpPr>
        <p:spPr>
          <a:xfrm>
            <a:off x="4849575" y="1843775"/>
            <a:ext cx="3653400" cy="5199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457200" algn="l" rtl="0">
              <a:spcBef>
                <a:spcPts val="0"/>
              </a:spcBef>
              <a:spcAft>
                <a:spcPts val="0"/>
              </a:spcAft>
              <a:buNone/>
            </a:pPr>
            <a:r>
              <a:rPr lang="en">
                <a:latin typeface="Roboto"/>
                <a:ea typeface="Roboto"/>
                <a:cs typeface="Roboto"/>
                <a:sym typeface="Roboto"/>
              </a:rPr>
              <a:t>Radhika is a good person.</a:t>
            </a:r>
            <a:endParaRPr>
              <a:latin typeface="Roboto"/>
              <a:ea typeface="Roboto"/>
              <a:cs typeface="Roboto"/>
              <a:sym typeface="Roboto"/>
            </a:endParaRPr>
          </a:p>
        </p:txBody>
      </p:sp>
      <p:sp>
        <p:nvSpPr>
          <p:cNvPr id="233" name="Google Shape;233;p35"/>
          <p:cNvSpPr txBox="1"/>
          <p:nvPr/>
        </p:nvSpPr>
        <p:spPr>
          <a:xfrm>
            <a:off x="563325" y="1469575"/>
            <a:ext cx="36534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Proxima Nova"/>
                <a:ea typeface="Proxima Nova"/>
                <a:cs typeface="Proxima Nova"/>
                <a:sym typeface="Proxima Nova"/>
              </a:rPr>
              <a:t>Document #1</a:t>
            </a:r>
            <a:endParaRPr sz="1200">
              <a:latin typeface="Proxima Nova"/>
              <a:ea typeface="Proxima Nova"/>
              <a:cs typeface="Proxima Nova"/>
              <a:sym typeface="Proxima Nova"/>
            </a:endParaRPr>
          </a:p>
        </p:txBody>
      </p:sp>
      <p:sp>
        <p:nvSpPr>
          <p:cNvPr id="234" name="Google Shape;234;p35"/>
          <p:cNvSpPr txBox="1"/>
          <p:nvPr/>
        </p:nvSpPr>
        <p:spPr>
          <a:xfrm>
            <a:off x="4830525" y="1469575"/>
            <a:ext cx="36534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Proxima Nova"/>
                <a:ea typeface="Proxima Nova"/>
                <a:cs typeface="Proxima Nova"/>
                <a:sym typeface="Proxima Nova"/>
              </a:rPr>
              <a:t>Document #2</a:t>
            </a:r>
            <a:endParaRPr sz="1200">
              <a:latin typeface="Proxima Nova"/>
              <a:ea typeface="Proxima Nova"/>
              <a:cs typeface="Proxima Nova"/>
              <a:sym typeface="Proxima Nova"/>
            </a:endParaRPr>
          </a:p>
        </p:txBody>
      </p:sp>
      <p:sp>
        <p:nvSpPr>
          <p:cNvPr id="235" name="Google Shape;235;p35"/>
          <p:cNvSpPr/>
          <p:nvPr/>
        </p:nvSpPr>
        <p:spPr>
          <a:xfrm>
            <a:off x="2296500" y="3367775"/>
            <a:ext cx="4855500" cy="519900"/>
          </a:xfrm>
          <a:prstGeom prst="rect">
            <a:avLst/>
          </a:prstGeom>
          <a:solidFill>
            <a:srgbClr val="A4C2F4"/>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457200" algn="ctr" rtl="0">
              <a:spcBef>
                <a:spcPts val="0"/>
              </a:spcBef>
              <a:spcAft>
                <a:spcPts val="0"/>
              </a:spcAft>
              <a:buNone/>
            </a:pPr>
            <a:r>
              <a:rPr lang="en">
                <a:latin typeface="Roboto"/>
                <a:ea typeface="Roboto"/>
                <a:cs typeface="Roboto"/>
                <a:sym typeface="Roboto"/>
              </a:rPr>
              <a:t>a, also, boy, </a:t>
            </a:r>
            <a:r>
              <a:rPr lang="en">
                <a:solidFill>
                  <a:schemeClr val="dk1"/>
                </a:solidFill>
                <a:latin typeface="Roboto"/>
                <a:ea typeface="Roboto"/>
                <a:cs typeface="Roboto"/>
                <a:sym typeface="Roboto"/>
              </a:rPr>
              <a:t>good, </a:t>
            </a:r>
            <a:r>
              <a:rPr lang="en">
                <a:latin typeface="Roboto"/>
                <a:ea typeface="Roboto"/>
                <a:cs typeface="Roboto"/>
                <a:sym typeface="Roboto"/>
              </a:rPr>
              <a:t>He, is, </a:t>
            </a:r>
            <a:r>
              <a:rPr lang="en">
                <a:solidFill>
                  <a:schemeClr val="dk1"/>
                </a:solidFill>
                <a:latin typeface="Roboto"/>
                <a:ea typeface="Roboto"/>
                <a:cs typeface="Roboto"/>
                <a:sym typeface="Roboto"/>
              </a:rPr>
              <a:t>person, </a:t>
            </a:r>
            <a:r>
              <a:rPr lang="en">
                <a:latin typeface="Roboto"/>
                <a:ea typeface="Roboto"/>
                <a:cs typeface="Roboto"/>
                <a:sym typeface="Roboto"/>
              </a:rPr>
              <a:t>She, Radhika</a:t>
            </a:r>
            <a:endParaRPr>
              <a:latin typeface="Roboto"/>
              <a:ea typeface="Roboto"/>
              <a:cs typeface="Roboto"/>
              <a:sym typeface="Roboto"/>
            </a:endParaRPr>
          </a:p>
        </p:txBody>
      </p:sp>
      <p:sp>
        <p:nvSpPr>
          <p:cNvPr id="236" name="Google Shape;236;p35"/>
          <p:cNvSpPr txBox="1"/>
          <p:nvPr/>
        </p:nvSpPr>
        <p:spPr>
          <a:xfrm>
            <a:off x="2296500" y="2993675"/>
            <a:ext cx="45510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Proxima Nova"/>
                <a:ea typeface="Proxima Nova"/>
                <a:cs typeface="Proxima Nova"/>
                <a:sym typeface="Proxima Nova"/>
              </a:rPr>
              <a:t>Vocabulary</a:t>
            </a:r>
            <a:endParaRPr sz="1200">
              <a:latin typeface="Proxima Nova"/>
              <a:ea typeface="Proxima Nova"/>
              <a:cs typeface="Proxima Nova"/>
              <a:sym typeface="Proxima Nova"/>
            </a:endParaRPr>
          </a:p>
        </p:txBody>
      </p:sp>
      <p:sp>
        <p:nvSpPr>
          <p:cNvPr id="237" name="Google Shape;237;p35"/>
          <p:cNvSpPr txBox="1"/>
          <p:nvPr/>
        </p:nvSpPr>
        <p:spPr>
          <a:xfrm>
            <a:off x="944106" y="485025"/>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rgbClr val="434343"/>
                </a:solidFill>
                <a:latin typeface="Roboto"/>
                <a:ea typeface="Roboto"/>
                <a:cs typeface="Roboto"/>
                <a:sym typeface="Roboto"/>
              </a:rPr>
              <a:t>Build Vocabulary</a:t>
            </a:r>
            <a:endParaRPr b="1">
              <a:solidFill>
                <a:srgbClr val="434343"/>
              </a:solidFill>
              <a:latin typeface="Roboto"/>
              <a:ea typeface="Roboto"/>
              <a:cs typeface="Roboto"/>
              <a:sym typeface="Roboto"/>
            </a:endParaRPr>
          </a:p>
          <a:p>
            <a:pPr marL="0" lvl="0" indent="0" algn="ctr" rtl="0">
              <a:lnSpc>
                <a:spcPct val="100000"/>
              </a:lnSpc>
              <a:spcBef>
                <a:spcPts val="0"/>
              </a:spcBef>
              <a:spcAft>
                <a:spcPts val="0"/>
              </a:spcAft>
              <a:buNone/>
            </a:pPr>
            <a:r>
              <a:rPr lang="en" sz="1000">
                <a:solidFill>
                  <a:srgbClr val="666666"/>
                </a:solidFill>
                <a:latin typeface="Roboto"/>
                <a:ea typeface="Roboto"/>
                <a:cs typeface="Roboto"/>
                <a:sym typeface="Roboto"/>
              </a:rPr>
              <a:t>Unique words in entire dataset</a:t>
            </a:r>
            <a:endParaRPr sz="1000">
              <a:solidFill>
                <a:srgbClr val="666666"/>
              </a:solidFill>
              <a:latin typeface="Roboto"/>
              <a:ea typeface="Roboto"/>
              <a:cs typeface="Roboto"/>
              <a:sym typeface="Roboto"/>
            </a:endParaRPr>
          </a:p>
        </p:txBody>
      </p:sp>
      <p:sp>
        <p:nvSpPr>
          <p:cNvPr id="238" name="Google Shape;238;p35"/>
          <p:cNvSpPr txBox="1"/>
          <p:nvPr/>
        </p:nvSpPr>
        <p:spPr>
          <a:xfrm>
            <a:off x="944106" y="4102300"/>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rgbClr val="FF0000"/>
                </a:solidFill>
                <a:latin typeface="Calibri"/>
                <a:ea typeface="Calibri"/>
                <a:cs typeface="Calibri"/>
                <a:sym typeface="Calibri"/>
              </a:rPr>
              <a:t>In this case, we have 2 examples and 9 unique words!</a:t>
            </a:r>
            <a:endParaRPr>
              <a:solidFill>
                <a:srgbClr val="FF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1"/>
                                        </p:tgtEl>
                                        <p:attrNameLst>
                                          <p:attrName>style.visibility</p:attrName>
                                        </p:attrNameLst>
                                      </p:cBhvr>
                                      <p:to>
                                        <p:strVal val="visible"/>
                                      </p:to>
                                    </p:set>
                                    <p:animEffect transition="in" filter="fade">
                                      <p:cBhvr>
                                        <p:cTn id="7" dur="1000"/>
                                        <p:tgtEl>
                                          <p:spTgt spid="231"/>
                                        </p:tgtEl>
                                      </p:cBhvr>
                                    </p:animEffect>
                                  </p:childTnLst>
                                </p:cTn>
                              </p:par>
                              <p:par>
                                <p:cTn id="8" presetID="10" presetClass="entr" presetSubtype="0" fill="hold" nodeType="withEffect">
                                  <p:stCondLst>
                                    <p:cond delay="0"/>
                                  </p:stCondLst>
                                  <p:childTnLst>
                                    <p:set>
                                      <p:cBhvr>
                                        <p:cTn id="9" dur="1" fill="hold">
                                          <p:stCondLst>
                                            <p:cond delay="0"/>
                                          </p:stCondLst>
                                        </p:cTn>
                                        <p:tgtEl>
                                          <p:spTgt spid="233"/>
                                        </p:tgtEl>
                                        <p:attrNameLst>
                                          <p:attrName>style.visibility</p:attrName>
                                        </p:attrNameLst>
                                      </p:cBhvr>
                                      <p:to>
                                        <p:strVal val="visible"/>
                                      </p:to>
                                    </p:set>
                                    <p:animEffect transition="in" filter="fade">
                                      <p:cBhvr>
                                        <p:cTn id="10" dur="1000"/>
                                        <p:tgtEl>
                                          <p:spTgt spid="233"/>
                                        </p:tgtEl>
                                      </p:cBhvr>
                                    </p:animEffect>
                                  </p:childTnLst>
                                </p:cTn>
                              </p:par>
                              <p:par>
                                <p:cTn id="11" presetID="10" presetClass="entr" presetSubtype="0" fill="hold" nodeType="withEffect">
                                  <p:stCondLst>
                                    <p:cond delay="0"/>
                                  </p:stCondLst>
                                  <p:childTnLst>
                                    <p:set>
                                      <p:cBhvr>
                                        <p:cTn id="12" dur="1" fill="hold">
                                          <p:stCondLst>
                                            <p:cond delay="0"/>
                                          </p:stCondLst>
                                        </p:cTn>
                                        <p:tgtEl>
                                          <p:spTgt spid="234"/>
                                        </p:tgtEl>
                                        <p:attrNameLst>
                                          <p:attrName>style.visibility</p:attrName>
                                        </p:attrNameLst>
                                      </p:cBhvr>
                                      <p:to>
                                        <p:strVal val="visible"/>
                                      </p:to>
                                    </p:set>
                                    <p:animEffect transition="in" filter="fade">
                                      <p:cBhvr>
                                        <p:cTn id="13" dur="1000"/>
                                        <p:tgtEl>
                                          <p:spTgt spid="234"/>
                                        </p:tgtEl>
                                      </p:cBhvr>
                                    </p:animEffect>
                                  </p:childTnLst>
                                </p:cTn>
                              </p:par>
                              <p:par>
                                <p:cTn id="14" presetID="10" presetClass="entr" presetSubtype="0" fill="hold" nodeType="withEffect">
                                  <p:stCondLst>
                                    <p:cond delay="0"/>
                                  </p:stCondLst>
                                  <p:childTnLst>
                                    <p:set>
                                      <p:cBhvr>
                                        <p:cTn id="15" dur="1" fill="hold">
                                          <p:stCondLst>
                                            <p:cond delay="0"/>
                                          </p:stCondLst>
                                        </p:cTn>
                                        <p:tgtEl>
                                          <p:spTgt spid="232"/>
                                        </p:tgtEl>
                                        <p:attrNameLst>
                                          <p:attrName>style.visibility</p:attrName>
                                        </p:attrNameLst>
                                      </p:cBhvr>
                                      <p:to>
                                        <p:strVal val="visible"/>
                                      </p:to>
                                    </p:set>
                                    <p:animEffect transition="in" filter="fade">
                                      <p:cBhvr>
                                        <p:cTn id="16" dur="1000"/>
                                        <p:tgtEl>
                                          <p:spTgt spid="23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36"/>
                                        </p:tgtEl>
                                        <p:attrNameLst>
                                          <p:attrName>style.visibility</p:attrName>
                                        </p:attrNameLst>
                                      </p:cBhvr>
                                      <p:to>
                                        <p:strVal val="visible"/>
                                      </p:to>
                                    </p:set>
                                    <p:animEffect transition="in" filter="fade">
                                      <p:cBhvr>
                                        <p:cTn id="21" dur="1000"/>
                                        <p:tgtEl>
                                          <p:spTgt spid="236"/>
                                        </p:tgtEl>
                                      </p:cBhvr>
                                    </p:animEffect>
                                  </p:childTnLst>
                                </p:cTn>
                              </p:par>
                              <p:par>
                                <p:cTn id="22" presetID="10" presetClass="entr" presetSubtype="0" fill="hold" nodeType="withEffect">
                                  <p:stCondLst>
                                    <p:cond delay="0"/>
                                  </p:stCondLst>
                                  <p:childTnLst>
                                    <p:set>
                                      <p:cBhvr>
                                        <p:cTn id="23" dur="1" fill="hold">
                                          <p:stCondLst>
                                            <p:cond delay="0"/>
                                          </p:stCondLst>
                                        </p:cTn>
                                        <p:tgtEl>
                                          <p:spTgt spid="235"/>
                                        </p:tgtEl>
                                        <p:attrNameLst>
                                          <p:attrName>style.visibility</p:attrName>
                                        </p:attrNameLst>
                                      </p:cBhvr>
                                      <p:to>
                                        <p:strVal val="visible"/>
                                      </p:to>
                                    </p:set>
                                    <p:animEffect transition="in" filter="fade">
                                      <p:cBhvr>
                                        <p:cTn id="24" dur="1000"/>
                                        <p:tgtEl>
                                          <p:spTgt spid="23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38"/>
                                        </p:tgtEl>
                                        <p:attrNameLst>
                                          <p:attrName>style.visibility</p:attrName>
                                        </p:attrNameLst>
                                      </p:cBhvr>
                                      <p:to>
                                        <p:strVal val="visible"/>
                                      </p:to>
                                    </p:set>
                                    <p:animEffect transition="in" filter="fade">
                                      <p:cBhvr>
                                        <p:cTn id="29" dur="10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6"/>
          <p:cNvSpPr/>
          <p:nvPr/>
        </p:nvSpPr>
        <p:spPr>
          <a:xfrm>
            <a:off x="511650" y="624575"/>
            <a:ext cx="3653400" cy="5046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457200" algn="l" rtl="0">
              <a:spcBef>
                <a:spcPts val="0"/>
              </a:spcBef>
              <a:spcAft>
                <a:spcPts val="0"/>
              </a:spcAft>
              <a:buNone/>
            </a:pPr>
            <a:r>
              <a:rPr lang="en">
                <a:latin typeface="Roboto"/>
                <a:ea typeface="Roboto"/>
                <a:cs typeface="Roboto"/>
                <a:sym typeface="Roboto"/>
              </a:rPr>
              <a:t>He is a good boy. She is also good.</a:t>
            </a:r>
            <a:endParaRPr>
              <a:latin typeface="Roboto"/>
              <a:ea typeface="Roboto"/>
              <a:cs typeface="Roboto"/>
              <a:sym typeface="Roboto"/>
            </a:endParaRPr>
          </a:p>
        </p:txBody>
      </p:sp>
      <p:sp>
        <p:nvSpPr>
          <p:cNvPr id="244" name="Google Shape;244;p36"/>
          <p:cNvSpPr/>
          <p:nvPr/>
        </p:nvSpPr>
        <p:spPr>
          <a:xfrm>
            <a:off x="5001975" y="624575"/>
            <a:ext cx="3653400" cy="5046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457200" algn="l" rtl="0">
              <a:spcBef>
                <a:spcPts val="0"/>
              </a:spcBef>
              <a:spcAft>
                <a:spcPts val="0"/>
              </a:spcAft>
              <a:buNone/>
            </a:pPr>
            <a:r>
              <a:rPr lang="en">
                <a:latin typeface="Roboto"/>
                <a:ea typeface="Roboto"/>
                <a:cs typeface="Roboto"/>
                <a:sym typeface="Roboto"/>
              </a:rPr>
              <a:t>Radhika is a good person.</a:t>
            </a:r>
            <a:endParaRPr>
              <a:latin typeface="Roboto"/>
              <a:ea typeface="Roboto"/>
              <a:cs typeface="Roboto"/>
              <a:sym typeface="Roboto"/>
            </a:endParaRPr>
          </a:p>
        </p:txBody>
      </p:sp>
      <p:sp>
        <p:nvSpPr>
          <p:cNvPr id="245" name="Google Shape;245;p36"/>
          <p:cNvSpPr txBox="1"/>
          <p:nvPr/>
        </p:nvSpPr>
        <p:spPr>
          <a:xfrm>
            <a:off x="487125" y="250375"/>
            <a:ext cx="36534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Proxima Nova"/>
                <a:ea typeface="Proxima Nova"/>
                <a:cs typeface="Proxima Nova"/>
                <a:sym typeface="Proxima Nova"/>
              </a:rPr>
              <a:t>Document #1</a:t>
            </a:r>
            <a:endParaRPr sz="1200">
              <a:latin typeface="Proxima Nova"/>
              <a:ea typeface="Proxima Nova"/>
              <a:cs typeface="Proxima Nova"/>
              <a:sym typeface="Proxima Nova"/>
            </a:endParaRPr>
          </a:p>
        </p:txBody>
      </p:sp>
      <p:sp>
        <p:nvSpPr>
          <p:cNvPr id="246" name="Google Shape;246;p36"/>
          <p:cNvSpPr txBox="1"/>
          <p:nvPr/>
        </p:nvSpPr>
        <p:spPr>
          <a:xfrm>
            <a:off x="4977475" y="250375"/>
            <a:ext cx="36534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Proxima Nova"/>
                <a:ea typeface="Proxima Nova"/>
                <a:cs typeface="Proxima Nova"/>
                <a:sym typeface="Proxima Nova"/>
              </a:rPr>
              <a:t>Document #2</a:t>
            </a:r>
            <a:endParaRPr sz="1200">
              <a:latin typeface="Proxima Nova"/>
              <a:ea typeface="Proxima Nova"/>
              <a:cs typeface="Proxima Nova"/>
              <a:sym typeface="Proxima Nova"/>
            </a:endParaRPr>
          </a:p>
        </p:txBody>
      </p:sp>
      <p:sp>
        <p:nvSpPr>
          <p:cNvPr id="247" name="Google Shape;247;p36"/>
          <p:cNvSpPr/>
          <p:nvPr/>
        </p:nvSpPr>
        <p:spPr>
          <a:xfrm>
            <a:off x="2296500" y="1843775"/>
            <a:ext cx="4855500" cy="470700"/>
          </a:xfrm>
          <a:prstGeom prst="rect">
            <a:avLst/>
          </a:prstGeom>
          <a:solidFill>
            <a:srgbClr val="A4C2F4"/>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457200" algn="ctr" rtl="0">
              <a:spcBef>
                <a:spcPts val="0"/>
              </a:spcBef>
              <a:spcAft>
                <a:spcPts val="0"/>
              </a:spcAft>
              <a:buNone/>
            </a:pPr>
            <a:r>
              <a:rPr lang="en">
                <a:latin typeface="Roboto"/>
                <a:ea typeface="Roboto"/>
                <a:cs typeface="Roboto"/>
                <a:sym typeface="Roboto"/>
              </a:rPr>
              <a:t>a, also, boy, </a:t>
            </a:r>
            <a:r>
              <a:rPr lang="en">
                <a:solidFill>
                  <a:schemeClr val="dk1"/>
                </a:solidFill>
                <a:latin typeface="Roboto"/>
                <a:ea typeface="Roboto"/>
                <a:cs typeface="Roboto"/>
                <a:sym typeface="Roboto"/>
              </a:rPr>
              <a:t>good, </a:t>
            </a:r>
            <a:r>
              <a:rPr lang="en">
                <a:latin typeface="Roboto"/>
                <a:ea typeface="Roboto"/>
                <a:cs typeface="Roboto"/>
                <a:sym typeface="Roboto"/>
              </a:rPr>
              <a:t>He, is, </a:t>
            </a:r>
            <a:r>
              <a:rPr lang="en">
                <a:solidFill>
                  <a:schemeClr val="dk1"/>
                </a:solidFill>
                <a:latin typeface="Roboto"/>
                <a:ea typeface="Roboto"/>
                <a:cs typeface="Roboto"/>
                <a:sym typeface="Roboto"/>
              </a:rPr>
              <a:t>person, </a:t>
            </a:r>
            <a:r>
              <a:rPr lang="en">
                <a:latin typeface="Roboto"/>
                <a:ea typeface="Roboto"/>
                <a:cs typeface="Roboto"/>
                <a:sym typeface="Roboto"/>
              </a:rPr>
              <a:t>She, Radhika</a:t>
            </a:r>
            <a:endParaRPr>
              <a:latin typeface="Roboto"/>
              <a:ea typeface="Roboto"/>
              <a:cs typeface="Roboto"/>
              <a:sym typeface="Roboto"/>
            </a:endParaRPr>
          </a:p>
        </p:txBody>
      </p:sp>
      <p:sp>
        <p:nvSpPr>
          <p:cNvPr id="248" name="Google Shape;248;p36"/>
          <p:cNvSpPr txBox="1"/>
          <p:nvPr/>
        </p:nvSpPr>
        <p:spPr>
          <a:xfrm>
            <a:off x="2296500" y="1469675"/>
            <a:ext cx="45510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Proxima Nova"/>
                <a:ea typeface="Proxima Nova"/>
                <a:cs typeface="Proxima Nova"/>
                <a:sym typeface="Proxima Nova"/>
              </a:rPr>
              <a:t>Vocabulary</a:t>
            </a:r>
            <a:endParaRPr sz="1200">
              <a:latin typeface="Proxima Nova"/>
              <a:ea typeface="Proxima Nova"/>
              <a:cs typeface="Proxima Nova"/>
              <a:sym typeface="Proxima Nova"/>
            </a:endParaRPr>
          </a:p>
        </p:txBody>
      </p:sp>
      <p:graphicFrame>
        <p:nvGraphicFramePr>
          <p:cNvPr id="249" name="Google Shape;249;p36"/>
          <p:cNvGraphicFramePr/>
          <p:nvPr/>
        </p:nvGraphicFramePr>
        <p:xfrm>
          <a:off x="704075" y="3144600"/>
          <a:ext cx="3000000" cy="3000000"/>
        </p:xfrm>
        <a:graphic>
          <a:graphicData uri="http://schemas.openxmlformats.org/drawingml/2006/table">
            <a:tbl>
              <a:tblPr>
                <a:noFill/>
                <a:tableStyleId>{A1F33A4A-1154-4201-BB17-C65B28652CE7}</a:tableStyleId>
              </a:tblPr>
              <a:tblGrid>
                <a:gridCol w="1189925">
                  <a:extLst>
                    <a:ext uri="{9D8B030D-6E8A-4147-A177-3AD203B41FA5}">
                      <a16:colId xmlns:a16="http://schemas.microsoft.com/office/drawing/2014/main" val="20000"/>
                    </a:ext>
                  </a:extLst>
                </a:gridCol>
                <a:gridCol w="600000">
                  <a:extLst>
                    <a:ext uri="{9D8B030D-6E8A-4147-A177-3AD203B41FA5}">
                      <a16:colId xmlns:a16="http://schemas.microsoft.com/office/drawing/2014/main" val="20001"/>
                    </a:ext>
                  </a:extLst>
                </a:gridCol>
                <a:gridCol w="650100">
                  <a:extLst>
                    <a:ext uri="{9D8B030D-6E8A-4147-A177-3AD203B41FA5}">
                      <a16:colId xmlns:a16="http://schemas.microsoft.com/office/drawing/2014/main" val="20002"/>
                    </a:ext>
                  </a:extLst>
                </a:gridCol>
                <a:gridCol w="654325">
                  <a:extLst>
                    <a:ext uri="{9D8B030D-6E8A-4147-A177-3AD203B41FA5}">
                      <a16:colId xmlns:a16="http://schemas.microsoft.com/office/drawing/2014/main" val="20003"/>
                    </a:ext>
                  </a:extLst>
                </a:gridCol>
                <a:gridCol w="773575">
                  <a:extLst>
                    <a:ext uri="{9D8B030D-6E8A-4147-A177-3AD203B41FA5}">
                      <a16:colId xmlns:a16="http://schemas.microsoft.com/office/drawing/2014/main" val="20004"/>
                    </a:ext>
                  </a:extLst>
                </a:gridCol>
                <a:gridCol w="945025">
                  <a:extLst>
                    <a:ext uri="{9D8B030D-6E8A-4147-A177-3AD203B41FA5}">
                      <a16:colId xmlns:a16="http://schemas.microsoft.com/office/drawing/2014/main" val="20005"/>
                    </a:ext>
                  </a:extLst>
                </a:gridCol>
                <a:gridCol w="675600">
                  <a:extLst>
                    <a:ext uri="{9D8B030D-6E8A-4147-A177-3AD203B41FA5}">
                      <a16:colId xmlns:a16="http://schemas.microsoft.com/office/drawing/2014/main" val="20006"/>
                    </a:ext>
                  </a:extLst>
                </a:gridCol>
                <a:gridCol w="791725">
                  <a:extLst>
                    <a:ext uri="{9D8B030D-6E8A-4147-A177-3AD203B41FA5}">
                      <a16:colId xmlns:a16="http://schemas.microsoft.com/office/drawing/2014/main" val="20007"/>
                    </a:ext>
                  </a:extLst>
                </a:gridCol>
                <a:gridCol w="594375">
                  <a:extLst>
                    <a:ext uri="{9D8B030D-6E8A-4147-A177-3AD203B41FA5}">
                      <a16:colId xmlns:a16="http://schemas.microsoft.com/office/drawing/2014/main" val="20008"/>
                    </a:ext>
                  </a:extLst>
                </a:gridCol>
                <a:gridCol w="861175">
                  <a:extLst>
                    <a:ext uri="{9D8B030D-6E8A-4147-A177-3AD203B41FA5}">
                      <a16:colId xmlns:a16="http://schemas.microsoft.com/office/drawing/2014/main" val="20009"/>
                    </a:ext>
                  </a:extLst>
                </a:gridCol>
              </a:tblGrid>
              <a:tr h="396200">
                <a:tc>
                  <a:txBody>
                    <a:bodyPr/>
                    <a:lstStyle/>
                    <a:p>
                      <a:pPr marL="0" lvl="0" indent="0" algn="l" rtl="0">
                        <a:spcBef>
                          <a:spcPts val="0"/>
                        </a:spcBef>
                        <a:spcAft>
                          <a:spcPts val="0"/>
                        </a:spcAft>
                        <a:buNone/>
                      </a:pP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a</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also</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boy</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good</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He</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Is</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person</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She</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Radhika</a:t>
                      </a:r>
                      <a:endParaRPr sz="1200" b="1">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sz="1200">
                          <a:latin typeface="Proxima Nova"/>
                          <a:ea typeface="Proxima Nova"/>
                          <a:cs typeface="Proxima Nova"/>
                          <a:sym typeface="Proxima Nova"/>
                        </a:rPr>
                        <a:t>Index</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0</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2</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3</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4</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5</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6</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7</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8</a:t>
                      </a:r>
                      <a:endParaRPr sz="12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1"/>
                  </a:ext>
                </a:extLst>
              </a:tr>
            </a:tbl>
          </a:graphicData>
        </a:graphic>
      </p:graphicFrame>
      <p:sp>
        <p:nvSpPr>
          <p:cNvPr id="250" name="Google Shape;250;p36"/>
          <p:cNvSpPr txBox="1"/>
          <p:nvPr/>
        </p:nvSpPr>
        <p:spPr>
          <a:xfrm>
            <a:off x="944106" y="4142625"/>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rgbClr val="0000FF"/>
                </a:solidFill>
                <a:latin typeface="Calibri"/>
                <a:ea typeface="Calibri"/>
                <a:cs typeface="Calibri"/>
                <a:sym typeface="Calibri"/>
              </a:rPr>
              <a:t>Assign index for each word in vocabulary</a:t>
            </a:r>
            <a:endParaRPr>
              <a:solidFill>
                <a:srgbClr val="0000FF"/>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7"/>
          <p:cNvSpPr txBox="1"/>
          <p:nvPr/>
        </p:nvSpPr>
        <p:spPr>
          <a:xfrm>
            <a:off x="3968013" y="1403250"/>
            <a:ext cx="4187100" cy="1078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000"/>
              </a:spcBef>
              <a:spcAft>
                <a:spcPts val="0"/>
              </a:spcAft>
              <a:buNone/>
            </a:pPr>
            <a:r>
              <a:rPr lang="en">
                <a:solidFill>
                  <a:srgbClr val="434343"/>
                </a:solidFill>
                <a:latin typeface="Calibri"/>
                <a:ea typeface="Calibri"/>
                <a:cs typeface="Calibri"/>
                <a:sym typeface="Calibri"/>
              </a:rPr>
              <a:t>How to convert individual documents into numbers using index and vocabulary?</a:t>
            </a:r>
            <a:endParaRPr>
              <a:solidFill>
                <a:srgbClr val="434343"/>
              </a:solidFill>
              <a:latin typeface="Calibri"/>
              <a:ea typeface="Calibri"/>
              <a:cs typeface="Calibri"/>
              <a:sym typeface="Calibri"/>
            </a:endParaRPr>
          </a:p>
        </p:txBody>
      </p:sp>
      <p:pic>
        <p:nvPicPr>
          <p:cNvPr id="256" name="Google Shape;256;p37"/>
          <p:cNvPicPr preferRelativeResize="0"/>
          <p:nvPr/>
        </p:nvPicPr>
        <p:blipFill>
          <a:blip r:embed="rId3">
            <a:alphaModFix/>
          </a:blip>
          <a:stretch>
            <a:fillRect/>
          </a:stretch>
        </p:blipFill>
        <p:spPr>
          <a:xfrm>
            <a:off x="979438" y="1313850"/>
            <a:ext cx="2515801" cy="2515801"/>
          </a:xfrm>
          <a:prstGeom prst="rect">
            <a:avLst/>
          </a:prstGeom>
          <a:noFill/>
          <a:ln>
            <a:noFill/>
          </a:ln>
        </p:spPr>
      </p:pic>
      <p:sp>
        <p:nvSpPr>
          <p:cNvPr id="257" name="Google Shape;257;p37"/>
          <p:cNvSpPr txBox="1"/>
          <p:nvPr/>
        </p:nvSpPr>
        <p:spPr>
          <a:xfrm>
            <a:off x="4354725" y="2546250"/>
            <a:ext cx="3800400" cy="1544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000"/>
              </a:spcBef>
              <a:spcAft>
                <a:spcPts val="0"/>
              </a:spcAft>
              <a:buNone/>
            </a:pPr>
            <a:r>
              <a:rPr lang="en">
                <a:solidFill>
                  <a:srgbClr val="0000FF"/>
                </a:solidFill>
                <a:latin typeface="Calibri"/>
                <a:ea typeface="Calibri"/>
                <a:cs typeface="Calibri"/>
                <a:sym typeface="Calibri"/>
              </a:rPr>
              <a:t>We have multiple approaches …</a:t>
            </a:r>
            <a:endParaRPr>
              <a:solidFill>
                <a:srgbClr val="0000FF"/>
              </a:solidFill>
              <a:latin typeface="Calibri"/>
              <a:ea typeface="Calibri"/>
              <a:cs typeface="Calibri"/>
              <a:sym typeface="Calibri"/>
            </a:endParaRPr>
          </a:p>
          <a:p>
            <a:pPr marL="457200" lvl="0" indent="-317500" algn="l" rtl="0">
              <a:lnSpc>
                <a:spcPct val="115000"/>
              </a:lnSpc>
              <a:spcBef>
                <a:spcPts val="1000"/>
              </a:spcBef>
              <a:spcAft>
                <a:spcPts val="0"/>
              </a:spcAft>
              <a:buClr>
                <a:srgbClr val="0000FF"/>
              </a:buClr>
              <a:buSzPts val="1400"/>
              <a:buFont typeface="Calibri"/>
              <a:buAutoNum type="arabicPeriod"/>
            </a:pPr>
            <a:r>
              <a:rPr lang="en">
                <a:solidFill>
                  <a:srgbClr val="0000FF"/>
                </a:solidFill>
                <a:latin typeface="Calibri"/>
                <a:ea typeface="Calibri"/>
                <a:cs typeface="Calibri"/>
                <a:sym typeface="Calibri"/>
              </a:rPr>
              <a:t>Bag of words</a:t>
            </a:r>
            <a:endParaRPr>
              <a:solidFill>
                <a:srgbClr val="0000FF"/>
              </a:solidFill>
              <a:latin typeface="Calibri"/>
              <a:ea typeface="Calibri"/>
              <a:cs typeface="Calibri"/>
              <a:sym typeface="Calibri"/>
            </a:endParaRPr>
          </a:p>
          <a:p>
            <a:pPr marL="457200" lvl="0" indent="-317500" algn="l" rtl="0">
              <a:lnSpc>
                <a:spcPct val="115000"/>
              </a:lnSpc>
              <a:spcBef>
                <a:spcPts val="0"/>
              </a:spcBef>
              <a:spcAft>
                <a:spcPts val="0"/>
              </a:spcAft>
              <a:buClr>
                <a:srgbClr val="0000FF"/>
              </a:buClr>
              <a:buSzPts val="1400"/>
              <a:buFont typeface="Calibri"/>
              <a:buAutoNum type="arabicPeriod"/>
            </a:pPr>
            <a:r>
              <a:rPr lang="en">
                <a:solidFill>
                  <a:srgbClr val="0000FF"/>
                </a:solidFill>
                <a:latin typeface="Calibri"/>
                <a:ea typeface="Calibri"/>
                <a:cs typeface="Calibri"/>
                <a:sym typeface="Calibri"/>
              </a:rPr>
              <a:t>Count Vectorizer</a:t>
            </a:r>
            <a:endParaRPr>
              <a:solidFill>
                <a:srgbClr val="0000FF"/>
              </a:solidFill>
              <a:latin typeface="Calibri"/>
              <a:ea typeface="Calibri"/>
              <a:cs typeface="Calibri"/>
              <a:sym typeface="Calibri"/>
            </a:endParaRPr>
          </a:p>
          <a:p>
            <a:pPr marL="457200" lvl="0" indent="-317500" algn="l" rtl="0">
              <a:lnSpc>
                <a:spcPct val="115000"/>
              </a:lnSpc>
              <a:spcBef>
                <a:spcPts val="0"/>
              </a:spcBef>
              <a:spcAft>
                <a:spcPts val="0"/>
              </a:spcAft>
              <a:buClr>
                <a:srgbClr val="0000FF"/>
              </a:buClr>
              <a:buSzPts val="1400"/>
              <a:buFont typeface="Calibri"/>
              <a:buAutoNum type="arabicPeriod"/>
            </a:pPr>
            <a:r>
              <a:rPr lang="en">
                <a:solidFill>
                  <a:srgbClr val="0000FF"/>
                </a:solidFill>
                <a:latin typeface="Calibri"/>
                <a:ea typeface="Calibri"/>
                <a:cs typeface="Calibri"/>
                <a:sym typeface="Calibri"/>
              </a:rPr>
              <a:t>TF-IDF Vectorizer</a:t>
            </a:r>
            <a:endParaRPr>
              <a:solidFill>
                <a:srgbClr val="0000FF"/>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7">
                                            <p:txEl>
                                              <p:pRg st="0" end="0"/>
                                            </p:txEl>
                                          </p:spTgt>
                                        </p:tgtEl>
                                        <p:attrNameLst>
                                          <p:attrName>style.visibility</p:attrName>
                                        </p:attrNameLst>
                                      </p:cBhvr>
                                      <p:to>
                                        <p:strVal val="visible"/>
                                      </p:to>
                                    </p:set>
                                    <p:animEffect transition="in" filter="fade">
                                      <p:cBhvr>
                                        <p:cTn id="7" dur="1000"/>
                                        <p:tgtEl>
                                          <p:spTgt spid="25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7">
                                            <p:txEl>
                                              <p:pRg st="1" end="1"/>
                                            </p:txEl>
                                          </p:spTgt>
                                        </p:tgtEl>
                                        <p:attrNameLst>
                                          <p:attrName>style.visibility</p:attrName>
                                        </p:attrNameLst>
                                      </p:cBhvr>
                                      <p:to>
                                        <p:strVal val="visible"/>
                                      </p:to>
                                    </p:set>
                                    <p:animEffect transition="in" filter="fade">
                                      <p:cBhvr>
                                        <p:cTn id="12" dur="1000"/>
                                        <p:tgtEl>
                                          <p:spTgt spid="25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7">
                                            <p:txEl>
                                              <p:pRg st="2" end="2"/>
                                            </p:txEl>
                                          </p:spTgt>
                                        </p:tgtEl>
                                        <p:attrNameLst>
                                          <p:attrName>style.visibility</p:attrName>
                                        </p:attrNameLst>
                                      </p:cBhvr>
                                      <p:to>
                                        <p:strVal val="visible"/>
                                      </p:to>
                                    </p:set>
                                    <p:animEffect transition="in" filter="fade">
                                      <p:cBhvr>
                                        <p:cTn id="17" dur="1000"/>
                                        <p:tgtEl>
                                          <p:spTgt spid="25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7">
                                            <p:txEl>
                                              <p:pRg st="3" end="3"/>
                                            </p:txEl>
                                          </p:spTgt>
                                        </p:tgtEl>
                                        <p:attrNameLst>
                                          <p:attrName>style.visibility</p:attrName>
                                        </p:attrNameLst>
                                      </p:cBhvr>
                                      <p:to>
                                        <p:strVal val="visible"/>
                                      </p:to>
                                    </p:set>
                                    <p:animEffect transition="in" filter="fade">
                                      <p:cBhvr>
                                        <p:cTn id="22" dur="1000"/>
                                        <p:tgtEl>
                                          <p:spTgt spid="25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8"/>
          <p:cNvSpPr txBox="1"/>
          <p:nvPr/>
        </p:nvSpPr>
        <p:spPr>
          <a:xfrm>
            <a:off x="1048075" y="681675"/>
            <a:ext cx="7255800" cy="763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a:solidFill>
                  <a:srgbClr val="434343"/>
                </a:solidFill>
                <a:latin typeface="Georgia"/>
                <a:ea typeface="Georgia"/>
                <a:cs typeface="Georgia"/>
                <a:sym typeface="Georgia"/>
              </a:rPr>
              <a:t>Bag of Words</a:t>
            </a:r>
            <a:endParaRPr sz="2400">
              <a:solidFill>
                <a:srgbClr val="434343"/>
              </a:solidFill>
              <a:latin typeface="Georgia"/>
              <a:ea typeface="Georgia"/>
              <a:cs typeface="Georgia"/>
              <a:sym typeface="Georgia"/>
            </a:endParaRPr>
          </a:p>
        </p:txBody>
      </p:sp>
      <p:pic>
        <p:nvPicPr>
          <p:cNvPr id="263" name="Google Shape;263;p38"/>
          <p:cNvPicPr preferRelativeResize="0"/>
          <p:nvPr/>
        </p:nvPicPr>
        <p:blipFill>
          <a:blip r:embed="rId3">
            <a:alphaModFix/>
          </a:blip>
          <a:stretch>
            <a:fillRect/>
          </a:stretch>
        </p:blipFill>
        <p:spPr>
          <a:xfrm>
            <a:off x="1626025" y="1625900"/>
            <a:ext cx="2458050" cy="2492674"/>
          </a:xfrm>
          <a:prstGeom prst="rect">
            <a:avLst/>
          </a:prstGeom>
          <a:noFill/>
          <a:ln>
            <a:noFill/>
          </a:ln>
        </p:spPr>
      </p:pic>
      <p:sp>
        <p:nvSpPr>
          <p:cNvPr id="264" name="Google Shape;264;p38"/>
          <p:cNvSpPr txBox="1"/>
          <p:nvPr/>
        </p:nvSpPr>
        <p:spPr>
          <a:xfrm>
            <a:off x="1936500" y="2777225"/>
            <a:ext cx="2049900" cy="63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solidFill>
                  <a:srgbClr val="FFFFFF"/>
                </a:solidFill>
                <a:latin typeface="Georgia"/>
                <a:ea typeface="Georgia"/>
                <a:cs typeface="Georgia"/>
                <a:sym typeface="Georgia"/>
              </a:rPr>
              <a:t>Words</a:t>
            </a:r>
            <a:endParaRPr sz="3000" b="1">
              <a:solidFill>
                <a:srgbClr val="FFFFFF"/>
              </a:solidFill>
              <a:latin typeface="Georgia"/>
              <a:ea typeface="Georgia"/>
              <a:cs typeface="Georgia"/>
              <a:sym typeface="Georgia"/>
            </a:endParaRPr>
          </a:p>
        </p:txBody>
      </p:sp>
      <p:sp>
        <p:nvSpPr>
          <p:cNvPr id="265" name="Google Shape;265;p38"/>
          <p:cNvSpPr txBox="1"/>
          <p:nvPr/>
        </p:nvSpPr>
        <p:spPr>
          <a:xfrm>
            <a:off x="4940400" y="2052225"/>
            <a:ext cx="3721800" cy="1565700"/>
          </a:xfrm>
          <a:prstGeom prst="rect">
            <a:avLst/>
          </a:prstGeom>
          <a:noFill/>
          <a:ln>
            <a:noFill/>
          </a:ln>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Clr>
                <a:srgbClr val="434343"/>
              </a:buClr>
              <a:buSzPts val="1200"/>
              <a:buFont typeface="Roboto"/>
              <a:buAutoNum type="arabicPeriod"/>
            </a:pPr>
            <a:r>
              <a:rPr lang="en" sz="1200">
                <a:solidFill>
                  <a:srgbClr val="434343"/>
                </a:solidFill>
                <a:latin typeface="Roboto"/>
                <a:ea typeface="Roboto"/>
                <a:cs typeface="Roboto"/>
                <a:sym typeface="Roboto"/>
              </a:rPr>
              <a:t>A simple feature extraction approach in NLP</a:t>
            </a:r>
            <a:endParaRPr sz="1200">
              <a:solidFill>
                <a:srgbClr val="434343"/>
              </a:solidFill>
              <a:latin typeface="Roboto"/>
              <a:ea typeface="Roboto"/>
              <a:cs typeface="Roboto"/>
              <a:sym typeface="Roboto"/>
            </a:endParaRPr>
          </a:p>
          <a:p>
            <a:pPr marL="457200" lvl="0" indent="-304800" algn="l" rtl="0">
              <a:lnSpc>
                <a:spcPct val="150000"/>
              </a:lnSpc>
              <a:spcBef>
                <a:spcPts val="0"/>
              </a:spcBef>
              <a:spcAft>
                <a:spcPts val="0"/>
              </a:spcAft>
              <a:buClr>
                <a:srgbClr val="434343"/>
              </a:buClr>
              <a:buSzPts val="1200"/>
              <a:buFont typeface="Roboto"/>
              <a:buAutoNum type="arabicPeriod"/>
            </a:pPr>
            <a:r>
              <a:rPr lang="en" sz="1200">
                <a:solidFill>
                  <a:srgbClr val="434343"/>
                </a:solidFill>
                <a:latin typeface="Roboto"/>
                <a:ea typeface="Roboto"/>
                <a:cs typeface="Roboto"/>
                <a:sym typeface="Roboto"/>
              </a:rPr>
              <a:t>Ignores grammar / structure</a:t>
            </a:r>
            <a:endParaRPr sz="1200">
              <a:solidFill>
                <a:srgbClr val="434343"/>
              </a:solidFill>
              <a:latin typeface="Roboto"/>
              <a:ea typeface="Roboto"/>
              <a:cs typeface="Roboto"/>
              <a:sym typeface="Roboto"/>
            </a:endParaRPr>
          </a:p>
          <a:p>
            <a:pPr marL="457200" lvl="0" indent="-304800" algn="l" rtl="0">
              <a:lnSpc>
                <a:spcPct val="150000"/>
              </a:lnSpc>
              <a:spcBef>
                <a:spcPts val="0"/>
              </a:spcBef>
              <a:spcAft>
                <a:spcPts val="0"/>
              </a:spcAft>
              <a:buClr>
                <a:srgbClr val="434343"/>
              </a:buClr>
              <a:buSzPts val="1200"/>
              <a:buFont typeface="Roboto"/>
              <a:buAutoNum type="arabicPeriod"/>
            </a:pPr>
            <a:r>
              <a:rPr lang="en" sz="1200">
                <a:solidFill>
                  <a:srgbClr val="434343"/>
                </a:solidFill>
                <a:latin typeface="Roboto"/>
                <a:ea typeface="Roboto"/>
                <a:cs typeface="Roboto"/>
                <a:sym typeface="Roboto"/>
              </a:rPr>
              <a:t>Represents each document by measuring presence of vocabulary words</a:t>
            </a:r>
            <a:endParaRPr sz="1200">
              <a:solidFill>
                <a:srgbClr val="434343"/>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5">
                                            <p:txEl>
                                              <p:pRg st="0" end="0"/>
                                            </p:txEl>
                                          </p:spTgt>
                                        </p:tgtEl>
                                        <p:attrNameLst>
                                          <p:attrName>style.visibility</p:attrName>
                                        </p:attrNameLst>
                                      </p:cBhvr>
                                      <p:to>
                                        <p:strVal val="visible"/>
                                      </p:to>
                                    </p:set>
                                    <p:animEffect transition="in" filter="fade">
                                      <p:cBhvr>
                                        <p:cTn id="7" dur="1000"/>
                                        <p:tgtEl>
                                          <p:spTgt spid="26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5">
                                            <p:txEl>
                                              <p:pRg st="1" end="1"/>
                                            </p:txEl>
                                          </p:spTgt>
                                        </p:tgtEl>
                                        <p:attrNameLst>
                                          <p:attrName>style.visibility</p:attrName>
                                        </p:attrNameLst>
                                      </p:cBhvr>
                                      <p:to>
                                        <p:strVal val="visible"/>
                                      </p:to>
                                    </p:set>
                                    <p:animEffect transition="in" filter="fade">
                                      <p:cBhvr>
                                        <p:cTn id="12" dur="1000"/>
                                        <p:tgtEl>
                                          <p:spTgt spid="26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5">
                                            <p:txEl>
                                              <p:pRg st="2" end="2"/>
                                            </p:txEl>
                                          </p:spTgt>
                                        </p:tgtEl>
                                        <p:attrNameLst>
                                          <p:attrName>style.visibility</p:attrName>
                                        </p:attrNameLst>
                                      </p:cBhvr>
                                      <p:to>
                                        <p:strVal val="visible"/>
                                      </p:to>
                                    </p:set>
                                    <p:animEffect transition="in" filter="fade">
                                      <p:cBhvr>
                                        <p:cTn id="17" dur="1000"/>
                                        <p:tgtEl>
                                          <p:spTgt spid="26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9"/>
          <p:cNvSpPr/>
          <p:nvPr/>
        </p:nvSpPr>
        <p:spPr>
          <a:xfrm>
            <a:off x="511650" y="624575"/>
            <a:ext cx="3653400" cy="5046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457200" algn="l" rtl="0">
              <a:spcBef>
                <a:spcPts val="0"/>
              </a:spcBef>
              <a:spcAft>
                <a:spcPts val="0"/>
              </a:spcAft>
              <a:buNone/>
            </a:pPr>
            <a:r>
              <a:rPr lang="en">
                <a:latin typeface="Roboto"/>
                <a:ea typeface="Roboto"/>
                <a:cs typeface="Roboto"/>
                <a:sym typeface="Roboto"/>
              </a:rPr>
              <a:t>He is a good boy. She is also good.</a:t>
            </a:r>
            <a:endParaRPr>
              <a:latin typeface="Roboto"/>
              <a:ea typeface="Roboto"/>
              <a:cs typeface="Roboto"/>
              <a:sym typeface="Roboto"/>
            </a:endParaRPr>
          </a:p>
        </p:txBody>
      </p:sp>
      <p:sp>
        <p:nvSpPr>
          <p:cNvPr id="271" name="Google Shape;271;p39"/>
          <p:cNvSpPr/>
          <p:nvPr/>
        </p:nvSpPr>
        <p:spPr>
          <a:xfrm>
            <a:off x="5001975" y="624575"/>
            <a:ext cx="3653400" cy="5046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457200" algn="l" rtl="0">
              <a:spcBef>
                <a:spcPts val="0"/>
              </a:spcBef>
              <a:spcAft>
                <a:spcPts val="0"/>
              </a:spcAft>
              <a:buNone/>
            </a:pPr>
            <a:r>
              <a:rPr lang="en">
                <a:latin typeface="Roboto"/>
                <a:ea typeface="Roboto"/>
                <a:cs typeface="Roboto"/>
                <a:sym typeface="Roboto"/>
              </a:rPr>
              <a:t>Radhika is a good person.</a:t>
            </a:r>
            <a:endParaRPr>
              <a:latin typeface="Roboto"/>
              <a:ea typeface="Roboto"/>
              <a:cs typeface="Roboto"/>
              <a:sym typeface="Roboto"/>
            </a:endParaRPr>
          </a:p>
        </p:txBody>
      </p:sp>
      <p:sp>
        <p:nvSpPr>
          <p:cNvPr id="272" name="Google Shape;272;p39"/>
          <p:cNvSpPr txBox="1"/>
          <p:nvPr/>
        </p:nvSpPr>
        <p:spPr>
          <a:xfrm>
            <a:off x="487125" y="250375"/>
            <a:ext cx="36534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Proxima Nova"/>
                <a:ea typeface="Proxima Nova"/>
                <a:cs typeface="Proxima Nova"/>
                <a:sym typeface="Proxima Nova"/>
              </a:rPr>
              <a:t>Document #1</a:t>
            </a:r>
            <a:endParaRPr sz="1200">
              <a:latin typeface="Proxima Nova"/>
              <a:ea typeface="Proxima Nova"/>
              <a:cs typeface="Proxima Nova"/>
              <a:sym typeface="Proxima Nova"/>
            </a:endParaRPr>
          </a:p>
        </p:txBody>
      </p:sp>
      <p:sp>
        <p:nvSpPr>
          <p:cNvPr id="273" name="Google Shape;273;p39"/>
          <p:cNvSpPr txBox="1"/>
          <p:nvPr/>
        </p:nvSpPr>
        <p:spPr>
          <a:xfrm>
            <a:off x="4977475" y="250375"/>
            <a:ext cx="36534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Proxima Nova"/>
                <a:ea typeface="Proxima Nova"/>
                <a:cs typeface="Proxima Nova"/>
                <a:sym typeface="Proxima Nova"/>
              </a:rPr>
              <a:t>Document #2</a:t>
            </a:r>
            <a:endParaRPr sz="1200">
              <a:latin typeface="Proxima Nova"/>
              <a:ea typeface="Proxima Nova"/>
              <a:cs typeface="Proxima Nova"/>
              <a:sym typeface="Proxima Nova"/>
            </a:endParaRPr>
          </a:p>
        </p:txBody>
      </p:sp>
      <p:sp>
        <p:nvSpPr>
          <p:cNvPr id="274" name="Google Shape;274;p39"/>
          <p:cNvSpPr/>
          <p:nvPr/>
        </p:nvSpPr>
        <p:spPr>
          <a:xfrm>
            <a:off x="2296500" y="1538975"/>
            <a:ext cx="4855500" cy="470700"/>
          </a:xfrm>
          <a:prstGeom prst="rect">
            <a:avLst/>
          </a:prstGeom>
          <a:solidFill>
            <a:srgbClr val="A4C2F4"/>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457200" algn="ctr" rtl="0">
              <a:spcBef>
                <a:spcPts val="0"/>
              </a:spcBef>
              <a:spcAft>
                <a:spcPts val="0"/>
              </a:spcAft>
              <a:buNone/>
            </a:pPr>
            <a:r>
              <a:rPr lang="en">
                <a:latin typeface="Roboto"/>
                <a:ea typeface="Roboto"/>
                <a:cs typeface="Roboto"/>
                <a:sym typeface="Roboto"/>
              </a:rPr>
              <a:t>a, also, boy, </a:t>
            </a:r>
            <a:r>
              <a:rPr lang="en">
                <a:solidFill>
                  <a:schemeClr val="dk1"/>
                </a:solidFill>
                <a:latin typeface="Roboto"/>
                <a:ea typeface="Roboto"/>
                <a:cs typeface="Roboto"/>
                <a:sym typeface="Roboto"/>
              </a:rPr>
              <a:t>good, </a:t>
            </a:r>
            <a:r>
              <a:rPr lang="en">
                <a:latin typeface="Roboto"/>
                <a:ea typeface="Roboto"/>
                <a:cs typeface="Roboto"/>
                <a:sym typeface="Roboto"/>
              </a:rPr>
              <a:t>He, is, </a:t>
            </a:r>
            <a:r>
              <a:rPr lang="en">
                <a:solidFill>
                  <a:schemeClr val="dk1"/>
                </a:solidFill>
                <a:latin typeface="Roboto"/>
                <a:ea typeface="Roboto"/>
                <a:cs typeface="Roboto"/>
                <a:sym typeface="Roboto"/>
              </a:rPr>
              <a:t>person, </a:t>
            </a:r>
            <a:r>
              <a:rPr lang="en">
                <a:latin typeface="Roboto"/>
                <a:ea typeface="Roboto"/>
                <a:cs typeface="Roboto"/>
                <a:sym typeface="Roboto"/>
              </a:rPr>
              <a:t>She, Radhika</a:t>
            </a:r>
            <a:endParaRPr>
              <a:latin typeface="Roboto"/>
              <a:ea typeface="Roboto"/>
              <a:cs typeface="Roboto"/>
              <a:sym typeface="Roboto"/>
            </a:endParaRPr>
          </a:p>
        </p:txBody>
      </p:sp>
      <p:sp>
        <p:nvSpPr>
          <p:cNvPr id="275" name="Google Shape;275;p39"/>
          <p:cNvSpPr txBox="1"/>
          <p:nvPr/>
        </p:nvSpPr>
        <p:spPr>
          <a:xfrm>
            <a:off x="2296500" y="1164875"/>
            <a:ext cx="45510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Proxima Nova"/>
                <a:ea typeface="Proxima Nova"/>
                <a:cs typeface="Proxima Nova"/>
                <a:sym typeface="Proxima Nova"/>
              </a:rPr>
              <a:t>Vocabulary</a:t>
            </a:r>
            <a:endParaRPr sz="1200">
              <a:latin typeface="Proxima Nova"/>
              <a:ea typeface="Proxima Nova"/>
              <a:cs typeface="Proxima Nova"/>
              <a:sym typeface="Proxima Nova"/>
            </a:endParaRPr>
          </a:p>
        </p:txBody>
      </p:sp>
      <p:graphicFrame>
        <p:nvGraphicFramePr>
          <p:cNvPr id="276" name="Google Shape;276;p39"/>
          <p:cNvGraphicFramePr/>
          <p:nvPr/>
        </p:nvGraphicFramePr>
        <p:xfrm>
          <a:off x="704075" y="2611200"/>
          <a:ext cx="3000000" cy="3000000"/>
        </p:xfrm>
        <a:graphic>
          <a:graphicData uri="http://schemas.openxmlformats.org/drawingml/2006/table">
            <a:tbl>
              <a:tblPr>
                <a:noFill/>
                <a:tableStyleId>{A1F33A4A-1154-4201-BB17-C65B28652CE7}</a:tableStyleId>
              </a:tblPr>
              <a:tblGrid>
                <a:gridCol w="1189925">
                  <a:extLst>
                    <a:ext uri="{9D8B030D-6E8A-4147-A177-3AD203B41FA5}">
                      <a16:colId xmlns:a16="http://schemas.microsoft.com/office/drawing/2014/main" val="20000"/>
                    </a:ext>
                  </a:extLst>
                </a:gridCol>
                <a:gridCol w="600000">
                  <a:extLst>
                    <a:ext uri="{9D8B030D-6E8A-4147-A177-3AD203B41FA5}">
                      <a16:colId xmlns:a16="http://schemas.microsoft.com/office/drawing/2014/main" val="20001"/>
                    </a:ext>
                  </a:extLst>
                </a:gridCol>
                <a:gridCol w="650100">
                  <a:extLst>
                    <a:ext uri="{9D8B030D-6E8A-4147-A177-3AD203B41FA5}">
                      <a16:colId xmlns:a16="http://schemas.microsoft.com/office/drawing/2014/main" val="20002"/>
                    </a:ext>
                  </a:extLst>
                </a:gridCol>
                <a:gridCol w="654325">
                  <a:extLst>
                    <a:ext uri="{9D8B030D-6E8A-4147-A177-3AD203B41FA5}">
                      <a16:colId xmlns:a16="http://schemas.microsoft.com/office/drawing/2014/main" val="20003"/>
                    </a:ext>
                  </a:extLst>
                </a:gridCol>
                <a:gridCol w="773575">
                  <a:extLst>
                    <a:ext uri="{9D8B030D-6E8A-4147-A177-3AD203B41FA5}">
                      <a16:colId xmlns:a16="http://schemas.microsoft.com/office/drawing/2014/main" val="20004"/>
                    </a:ext>
                  </a:extLst>
                </a:gridCol>
                <a:gridCol w="945025">
                  <a:extLst>
                    <a:ext uri="{9D8B030D-6E8A-4147-A177-3AD203B41FA5}">
                      <a16:colId xmlns:a16="http://schemas.microsoft.com/office/drawing/2014/main" val="20005"/>
                    </a:ext>
                  </a:extLst>
                </a:gridCol>
                <a:gridCol w="675600">
                  <a:extLst>
                    <a:ext uri="{9D8B030D-6E8A-4147-A177-3AD203B41FA5}">
                      <a16:colId xmlns:a16="http://schemas.microsoft.com/office/drawing/2014/main" val="20006"/>
                    </a:ext>
                  </a:extLst>
                </a:gridCol>
                <a:gridCol w="791725">
                  <a:extLst>
                    <a:ext uri="{9D8B030D-6E8A-4147-A177-3AD203B41FA5}">
                      <a16:colId xmlns:a16="http://schemas.microsoft.com/office/drawing/2014/main" val="20007"/>
                    </a:ext>
                  </a:extLst>
                </a:gridCol>
                <a:gridCol w="594375">
                  <a:extLst>
                    <a:ext uri="{9D8B030D-6E8A-4147-A177-3AD203B41FA5}">
                      <a16:colId xmlns:a16="http://schemas.microsoft.com/office/drawing/2014/main" val="20008"/>
                    </a:ext>
                  </a:extLst>
                </a:gridCol>
                <a:gridCol w="861175">
                  <a:extLst>
                    <a:ext uri="{9D8B030D-6E8A-4147-A177-3AD203B41FA5}">
                      <a16:colId xmlns:a16="http://schemas.microsoft.com/office/drawing/2014/main" val="20009"/>
                    </a:ext>
                  </a:extLst>
                </a:gridCol>
              </a:tblGrid>
              <a:tr h="396200">
                <a:tc>
                  <a:txBody>
                    <a:bodyPr/>
                    <a:lstStyle/>
                    <a:p>
                      <a:pPr marL="0" lvl="0" indent="0" algn="l" rtl="0">
                        <a:spcBef>
                          <a:spcPts val="0"/>
                        </a:spcBef>
                        <a:spcAft>
                          <a:spcPts val="0"/>
                        </a:spcAft>
                        <a:buNone/>
                      </a:pP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a</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also</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boy</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good</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He</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Is</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person</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She</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Radhika</a:t>
                      </a:r>
                      <a:endParaRPr sz="1200" b="1">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sz="1200">
                          <a:latin typeface="Proxima Nova"/>
                          <a:ea typeface="Proxima Nova"/>
                          <a:cs typeface="Proxima Nova"/>
                          <a:sym typeface="Proxima Nova"/>
                        </a:rPr>
                        <a:t>Index</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0</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2</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3</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4</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5</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6</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7</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8</a:t>
                      </a:r>
                      <a:endParaRPr sz="12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 sz="1200">
                          <a:latin typeface="Proxima Nova"/>
                          <a:ea typeface="Proxima Nova"/>
                          <a:cs typeface="Proxima Nova"/>
                          <a:sym typeface="Proxima Nova"/>
                        </a:rPr>
                        <a:t>Document# 1</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endParaRPr sz="12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2"/>
                  </a:ext>
                </a:extLst>
              </a:tr>
            </a:tbl>
          </a:graphicData>
        </a:graphic>
      </p:graphicFrame>
      <p:sp>
        <p:nvSpPr>
          <p:cNvPr id="277" name="Google Shape;277;p39"/>
          <p:cNvSpPr txBox="1"/>
          <p:nvPr/>
        </p:nvSpPr>
        <p:spPr>
          <a:xfrm>
            <a:off x="944106" y="4140725"/>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rgbClr val="38761D"/>
                </a:solidFill>
                <a:latin typeface="Roboto"/>
                <a:ea typeface="Roboto"/>
                <a:cs typeface="Roboto"/>
                <a:sym typeface="Roboto"/>
              </a:rPr>
              <a:t>Check if each word in Vocabulary appears in Document #1</a:t>
            </a:r>
            <a:endParaRPr sz="1200" b="1">
              <a:solidFill>
                <a:srgbClr val="38761D"/>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0"/>
          <p:cNvSpPr/>
          <p:nvPr/>
        </p:nvSpPr>
        <p:spPr>
          <a:xfrm>
            <a:off x="511650" y="624575"/>
            <a:ext cx="3653400" cy="5046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457200" algn="l" rtl="0">
              <a:spcBef>
                <a:spcPts val="0"/>
              </a:spcBef>
              <a:spcAft>
                <a:spcPts val="0"/>
              </a:spcAft>
              <a:buNone/>
            </a:pPr>
            <a:r>
              <a:rPr lang="en">
                <a:latin typeface="Roboto"/>
                <a:ea typeface="Roboto"/>
                <a:cs typeface="Roboto"/>
                <a:sym typeface="Roboto"/>
              </a:rPr>
              <a:t>He is a good boy. She is also good.</a:t>
            </a:r>
            <a:endParaRPr>
              <a:latin typeface="Roboto"/>
              <a:ea typeface="Roboto"/>
              <a:cs typeface="Roboto"/>
              <a:sym typeface="Roboto"/>
            </a:endParaRPr>
          </a:p>
        </p:txBody>
      </p:sp>
      <p:sp>
        <p:nvSpPr>
          <p:cNvPr id="283" name="Google Shape;283;p40"/>
          <p:cNvSpPr/>
          <p:nvPr/>
        </p:nvSpPr>
        <p:spPr>
          <a:xfrm>
            <a:off x="5001975" y="624575"/>
            <a:ext cx="3653400" cy="5046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457200" algn="l" rtl="0">
              <a:spcBef>
                <a:spcPts val="0"/>
              </a:spcBef>
              <a:spcAft>
                <a:spcPts val="0"/>
              </a:spcAft>
              <a:buNone/>
            </a:pPr>
            <a:r>
              <a:rPr lang="en">
                <a:latin typeface="Roboto"/>
                <a:ea typeface="Roboto"/>
                <a:cs typeface="Roboto"/>
                <a:sym typeface="Roboto"/>
              </a:rPr>
              <a:t>Radhika is a good person.</a:t>
            </a:r>
            <a:endParaRPr>
              <a:latin typeface="Roboto"/>
              <a:ea typeface="Roboto"/>
              <a:cs typeface="Roboto"/>
              <a:sym typeface="Roboto"/>
            </a:endParaRPr>
          </a:p>
        </p:txBody>
      </p:sp>
      <p:sp>
        <p:nvSpPr>
          <p:cNvPr id="284" name="Google Shape;284;p40"/>
          <p:cNvSpPr txBox="1"/>
          <p:nvPr/>
        </p:nvSpPr>
        <p:spPr>
          <a:xfrm>
            <a:off x="487125" y="250375"/>
            <a:ext cx="36534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Proxima Nova"/>
                <a:ea typeface="Proxima Nova"/>
                <a:cs typeface="Proxima Nova"/>
                <a:sym typeface="Proxima Nova"/>
              </a:rPr>
              <a:t>Document #1</a:t>
            </a:r>
            <a:endParaRPr sz="1200">
              <a:latin typeface="Proxima Nova"/>
              <a:ea typeface="Proxima Nova"/>
              <a:cs typeface="Proxima Nova"/>
              <a:sym typeface="Proxima Nova"/>
            </a:endParaRPr>
          </a:p>
        </p:txBody>
      </p:sp>
      <p:sp>
        <p:nvSpPr>
          <p:cNvPr id="285" name="Google Shape;285;p40"/>
          <p:cNvSpPr txBox="1"/>
          <p:nvPr/>
        </p:nvSpPr>
        <p:spPr>
          <a:xfrm>
            <a:off x="4977475" y="250375"/>
            <a:ext cx="36534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Proxima Nova"/>
                <a:ea typeface="Proxima Nova"/>
                <a:cs typeface="Proxima Nova"/>
                <a:sym typeface="Proxima Nova"/>
              </a:rPr>
              <a:t>Document #2</a:t>
            </a:r>
            <a:endParaRPr sz="1200">
              <a:latin typeface="Proxima Nova"/>
              <a:ea typeface="Proxima Nova"/>
              <a:cs typeface="Proxima Nova"/>
              <a:sym typeface="Proxima Nova"/>
            </a:endParaRPr>
          </a:p>
        </p:txBody>
      </p:sp>
      <p:sp>
        <p:nvSpPr>
          <p:cNvPr id="286" name="Google Shape;286;p40"/>
          <p:cNvSpPr/>
          <p:nvPr/>
        </p:nvSpPr>
        <p:spPr>
          <a:xfrm>
            <a:off x="2296500" y="1538975"/>
            <a:ext cx="4855500" cy="470700"/>
          </a:xfrm>
          <a:prstGeom prst="rect">
            <a:avLst/>
          </a:prstGeom>
          <a:solidFill>
            <a:srgbClr val="A4C2F4"/>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457200" algn="ctr" rtl="0">
              <a:spcBef>
                <a:spcPts val="0"/>
              </a:spcBef>
              <a:spcAft>
                <a:spcPts val="0"/>
              </a:spcAft>
              <a:buNone/>
            </a:pPr>
            <a:r>
              <a:rPr lang="en">
                <a:latin typeface="Roboto"/>
                <a:ea typeface="Roboto"/>
                <a:cs typeface="Roboto"/>
                <a:sym typeface="Roboto"/>
              </a:rPr>
              <a:t>a, also, boy, </a:t>
            </a:r>
            <a:r>
              <a:rPr lang="en">
                <a:solidFill>
                  <a:schemeClr val="dk1"/>
                </a:solidFill>
                <a:latin typeface="Roboto"/>
                <a:ea typeface="Roboto"/>
                <a:cs typeface="Roboto"/>
                <a:sym typeface="Roboto"/>
              </a:rPr>
              <a:t>good, </a:t>
            </a:r>
            <a:r>
              <a:rPr lang="en">
                <a:latin typeface="Roboto"/>
                <a:ea typeface="Roboto"/>
                <a:cs typeface="Roboto"/>
                <a:sym typeface="Roboto"/>
              </a:rPr>
              <a:t>He, is, </a:t>
            </a:r>
            <a:r>
              <a:rPr lang="en">
                <a:solidFill>
                  <a:schemeClr val="dk1"/>
                </a:solidFill>
                <a:latin typeface="Roboto"/>
                <a:ea typeface="Roboto"/>
                <a:cs typeface="Roboto"/>
                <a:sym typeface="Roboto"/>
              </a:rPr>
              <a:t>person, </a:t>
            </a:r>
            <a:r>
              <a:rPr lang="en">
                <a:latin typeface="Roboto"/>
                <a:ea typeface="Roboto"/>
                <a:cs typeface="Roboto"/>
                <a:sym typeface="Roboto"/>
              </a:rPr>
              <a:t>She, Radhika</a:t>
            </a:r>
            <a:endParaRPr>
              <a:latin typeface="Roboto"/>
              <a:ea typeface="Roboto"/>
              <a:cs typeface="Roboto"/>
              <a:sym typeface="Roboto"/>
            </a:endParaRPr>
          </a:p>
        </p:txBody>
      </p:sp>
      <p:sp>
        <p:nvSpPr>
          <p:cNvPr id="287" name="Google Shape;287;p40"/>
          <p:cNvSpPr txBox="1"/>
          <p:nvPr/>
        </p:nvSpPr>
        <p:spPr>
          <a:xfrm>
            <a:off x="2296500" y="1164875"/>
            <a:ext cx="45510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Proxima Nova"/>
                <a:ea typeface="Proxima Nova"/>
                <a:cs typeface="Proxima Nova"/>
                <a:sym typeface="Proxima Nova"/>
              </a:rPr>
              <a:t>Vocabulary</a:t>
            </a:r>
            <a:endParaRPr sz="1200">
              <a:latin typeface="Proxima Nova"/>
              <a:ea typeface="Proxima Nova"/>
              <a:cs typeface="Proxima Nova"/>
              <a:sym typeface="Proxima Nova"/>
            </a:endParaRPr>
          </a:p>
        </p:txBody>
      </p:sp>
      <p:graphicFrame>
        <p:nvGraphicFramePr>
          <p:cNvPr id="288" name="Google Shape;288;p40"/>
          <p:cNvGraphicFramePr/>
          <p:nvPr/>
        </p:nvGraphicFramePr>
        <p:xfrm>
          <a:off x="704075" y="2763600"/>
          <a:ext cx="3000000" cy="3000000"/>
        </p:xfrm>
        <a:graphic>
          <a:graphicData uri="http://schemas.openxmlformats.org/drawingml/2006/table">
            <a:tbl>
              <a:tblPr>
                <a:noFill/>
                <a:tableStyleId>{A1F33A4A-1154-4201-BB17-C65B28652CE7}</a:tableStyleId>
              </a:tblPr>
              <a:tblGrid>
                <a:gridCol w="1189925">
                  <a:extLst>
                    <a:ext uri="{9D8B030D-6E8A-4147-A177-3AD203B41FA5}">
                      <a16:colId xmlns:a16="http://schemas.microsoft.com/office/drawing/2014/main" val="20000"/>
                    </a:ext>
                  </a:extLst>
                </a:gridCol>
                <a:gridCol w="600000">
                  <a:extLst>
                    <a:ext uri="{9D8B030D-6E8A-4147-A177-3AD203B41FA5}">
                      <a16:colId xmlns:a16="http://schemas.microsoft.com/office/drawing/2014/main" val="20001"/>
                    </a:ext>
                  </a:extLst>
                </a:gridCol>
                <a:gridCol w="650100">
                  <a:extLst>
                    <a:ext uri="{9D8B030D-6E8A-4147-A177-3AD203B41FA5}">
                      <a16:colId xmlns:a16="http://schemas.microsoft.com/office/drawing/2014/main" val="20002"/>
                    </a:ext>
                  </a:extLst>
                </a:gridCol>
                <a:gridCol w="654325">
                  <a:extLst>
                    <a:ext uri="{9D8B030D-6E8A-4147-A177-3AD203B41FA5}">
                      <a16:colId xmlns:a16="http://schemas.microsoft.com/office/drawing/2014/main" val="20003"/>
                    </a:ext>
                  </a:extLst>
                </a:gridCol>
                <a:gridCol w="773575">
                  <a:extLst>
                    <a:ext uri="{9D8B030D-6E8A-4147-A177-3AD203B41FA5}">
                      <a16:colId xmlns:a16="http://schemas.microsoft.com/office/drawing/2014/main" val="20004"/>
                    </a:ext>
                  </a:extLst>
                </a:gridCol>
                <a:gridCol w="945025">
                  <a:extLst>
                    <a:ext uri="{9D8B030D-6E8A-4147-A177-3AD203B41FA5}">
                      <a16:colId xmlns:a16="http://schemas.microsoft.com/office/drawing/2014/main" val="20005"/>
                    </a:ext>
                  </a:extLst>
                </a:gridCol>
                <a:gridCol w="675600">
                  <a:extLst>
                    <a:ext uri="{9D8B030D-6E8A-4147-A177-3AD203B41FA5}">
                      <a16:colId xmlns:a16="http://schemas.microsoft.com/office/drawing/2014/main" val="20006"/>
                    </a:ext>
                  </a:extLst>
                </a:gridCol>
                <a:gridCol w="791725">
                  <a:extLst>
                    <a:ext uri="{9D8B030D-6E8A-4147-A177-3AD203B41FA5}">
                      <a16:colId xmlns:a16="http://schemas.microsoft.com/office/drawing/2014/main" val="20007"/>
                    </a:ext>
                  </a:extLst>
                </a:gridCol>
                <a:gridCol w="594375">
                  <a:extLst>
                    <a:ext uri="{9D8B030D-6E8A-4147-A177-3AD203B41FA5}">
                      <a16:colId xmlns:a16="http://schemas.microsoft.com/office/drawing/2014/main" val="20008"/>
                    </a:ext>
                  </a:extLst>
                </a:gridCol>
                <a:gridCol w="861175">
                  <a:extLst>
                    <a:ext uri="{9D8B030D-6E8A-4147-A177-3AD203B41FA5}">
                      <a16:colId xmlns:a16="http://schemas.microsoft.com/office/drawing/2014/main" val="20009"/>
                    </a:ext>
                  </a:extLst>
                </a:gridCol>
              </a:tblGrid>
              <a:tr h="396200">
                <a:tc>
                  <a:txBody>
                    <a:bodyPr/>
                    <a:lstStyle/>
                    <a:p>
                      <a:pPr marL="0" lvl="0" indent="0" algn="l" rtl="0">
                        <a:spcBef>
                          <a:spcPts val="0"/>
                        </a:spcBef>
                        <a:spcAft>
                          <a:spcPts val="0"/>
                        </a:spcAft>
                        <a:buNone/>
                      </a:pP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a</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also</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boy</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good</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He</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Is</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person</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She</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Radhika</a:t>
                      </a:r>
                      <a:endParaRPr sz="1200" b="1">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sz="1200">
                          <a:latin typeface="Proxima Nova"/>
                          <a:ea typeface="Proxima Nova"/>
                          <a:cs typeface="Proxima Nova"/>
                          <a:sym typeface="Proxima Nova"/>
                        </a:rPr>
                        <a:t>Index</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0</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2</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3</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4</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5</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6</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7</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8</a:t>
                      </a:r>
                      <a:endParaRPr sz="12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 sz="1200">
                          <a:latin typeface="Proxima Nova"/>
                          <a:ea typeface="Proxima Nova"/>
                          <a:cs typeface="Proxima Nova"/>
                          <a:sym typeface="Proxima Nova"/>
                        </a:rPr>
                        <a:t>Document #1</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0</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0</a:t>
                      </a:r>
                      <a:endParaRPr sz="12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2"/>
                  </a:ext>
                </a:extLst>
              </a:tr>
            </a:tbl>
          </a:graphicData>
        </a:graphic>
      </p:graphicFrame>
      <p:sp>
        <p:nvSpPr>
          <p:cNvPr id="289" name="Google Shape;289;p40"/>
          <p:cNvSpPr txBox="1"/>
          <p:nvPr/>
        </p:nvSpPr>
        <p:spPr>
          <a:xfrm>
            <a:off x="944106" y="4140725"/>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rgbClr val="38761D"/>
                </a:solidFill>
                <a:latin typeface="Roboto"/>
                <a:ea typeface="Roboto"/>
                <a:cs typeface="Roboto"/>
                <a:sym typeface="Roboto"/>
              </a:rPr>
              <a:t>Indicate ‘1’ if word was found, otherwise indicate ‘0’</a:t>
            </a:r>
            <a:endParaRPr sz="1200" b="1">
              <a:solidFill>
                <a:srgbClr val="38761D"/>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1"/>
          <p:cNvSpPr/>
          <p:nvPr/>
        </p:nvSpPr>
        <p:spPr>
          <a:xfrm>
            <a:off x="511650" y="624575"/>
            <a:ext cx="3653400" cy="5046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457200" algn="l" rtl="0">
              <a:spcBef>
                <a:spcPts val="0"/>
              </a:spcBef>
              <a:spcAft>
                <a:spcPts val="0"/>
              </a:spcAft>
              <a:buNone/>
            </a:pPr>
            <a:r>
              <a:rPr lang="en">
                <a:latin typeface="Roboto"/>
                <a:ea typeface="Roboto"/>
                <a:cs typeface="Roboto"/>
                <a:sym typeface="Roboto"/>
              </a:rPr>
              <a:t>He is a good boy. She is also good.</a:t>
            </a:r>
            <a:endParaRPr>
              <a:latin typeface="Roboto"/>
              <a:ea typeface="Roboto"/>
              <a:cs typeface="Roboto"/>
              <a:sym typeface="Roboto"/>
            </a:endParaRPr>
          </a:p>
        </p:txBody>
      </p:sp>
      <p:sp>
        <p:nvSpPr>
          <p:cNvPr id="295" name="Google Shape;295;p41"/>
          <p:cNvSpPr/>
          <p:nvPr/>
        </p:nvSpPr>
        <p:spPr>
          <a:xfrm>
            <a:off x="5001975" y="624575"/>
            <a:ext cx="3653400" cy="5046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457200" algn="l" rtl="0">
              <a:spcBef>
                <a:spcPts val="0"/>
              </a:spcBef>
              <a:spcAft>
                <a:spcPts val="0"/>
              </a:spcAft>
              <a:buNone/>
            </a:pPr>
            <a:r>
              <a:rPr lang="en">
                <a:latin typeface="Roboto"/>
                <a:ea typeface="Roboto"/>
                <a:cs typeface="Roboto"/>
                <a:sym typeface="Roboto"/>
              </a:rPr>
              <a:t>Radhika is a good person.</a:t>
            </a:r>
            <a:endParaRPr>
              <a:latin typeface="Roboto"/>
              <a:ea typeface="Roboto"/>
              <a:cs typeface="Roboto"/>
              <a:sym typeface="Roboto"/>
            </a:endParaRPr>
          </a:p>
        </p:txBody>
      </p:sp>
      <p:sp>
        <p:nvSpPr>
          <p:cNvPr id="296" name="Google Shape;296;p41"/>
          <p:cNvSpPr txBox="1"/>
          <p:nvPr/>
        </p:nvSpPr>
        <p:spPr>
          <a:xfrm>
            <a:off x="487125" y="250375"/>
            <a:ext cx="36534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Proxima Nova"/>
                <a:ea typeface="Proxima Nova"/>
                <a:cs typeface="Proxima Nova"/>
                <a:sym typeface="Proxima Nova"/>
              </a:rPr>
              <a:t>Document #1</a:t>
            </a:r>
            <a:endParaRPr sz="1200">
              <a:latin typeface="Proxima Nova"/>
              <a:ea typeface="Proxima Nova"/>
              <a:cs typeface="Proxima Nova"/>
              <a:sym typeface="Proxima Nova"/>
            </a:endParaRPr>
          </a:p>
        </p:txBody>
      </p:sp>
      <p:sp>
        <p:nvSpPr>
          <p:cNvPr id="297" name="Google Shape;297;p41"/>
          <p:cNvSpPr txBox="1"/>
          <p:nvPr/>
        </p:nvSpPr>
        <p:spPr>
          <a:xfrm>
            <a:off x="4977475" y="250375"/>
            <a:ext cx="36534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Proxima Nova"/>
                <a:ea typeface="Proxima Nova"/>
                <a:cs typeface="Proxima Nova"/>
                <a:sym typeface="Proxima Nova"/>
              </a:rPr>
              <a:t>Document #2</a:t>
            </a:r>
            <a:endParaRPr sz="1200">
              <a:latin typeface="Proxima Nova"/>
              <a:ea typeface="Proxima Nova"/>
              <a:cs typeface="Proxima Nova"/>
              <a:sym typeface="Proxima Nova"/>
            </a:endParaRPr>
          </a:p>
        </p:txBody>
      </p:sp>
      <p:sp>
        <p:nvSpPr>
          <p:cNvPr id="298" name="Google Shape;298;p41"/>
          <p:cNvSpPr/>
          <p:nvPr/>
        </p:nvSpPr>
        <p:spPr>
          <a:xfrm>
            <a:off x="2296500" y="1538975"/>
            <a:ext cx="4855500" cy="470700"/>
          </a:xfrm>
          <a:prstGeom prst="rect">
            <a:avLst/>
          </a:prstGeom>
          <a:solidFill>
            <a:srgbClr val="A4C2F4"/>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457200" algn="ctr" rtl="0">
              <a:spcBef>
                <a:spcPts val="0"/>
              </a:spcBef>
              <a:spcAft>
                <a:spcPts val="0"/>
              </a:spcAft>
              <a:buNone/>
            </a:pPr>
            <a:r>
              <a:rPr lang="en">
                <a:latin typeface="Roboto"/>
                <a:ea typeface="Roboto"/>
                <a:cs typeface="Roboto"/>
                <a:sym typeface="Roboto"/>
              </a:rPr>
              <a:t>a, also, boy, </a:t>
            </a:r>
            <a:r>
              <a:rPr lang="en">
                <a:solidFill>
                  <a:schemeClr val="dk1"/>
                </a:solidFill>
                <a:latin typeface="Roboto"/>
                <a:ea typeface="Roboto"/>
                <a:cs typeface="Roboto"/>
                <a:sym typeface="Roboto"/>
              </a:rPr>
              <a:t>good, </a:t>
            </a:r>
            <a:r>
              <a:rPr lang="en">
                <a:latin typeface="Roboto"/>
                <a:ea typeface="Roboto"/>
                <a:cs typeface="Roboto"/>
                <a:sym typeface="Roboto"/>
              </a:rPr>
              <a:t>He, is, </a:t>
            </a:r>
            <a:r>
              <a:rPr lang="en">
                <a:solidFill>
                  <a:schemeClr val="dk1"/>
                </a:solidFill>
                <a:latin typeface="Roboto"/>
                <a:ea typeface="Roboto"/>
                <a:cs typeface="Roboto"/>
                <a:sym typeface="Roboto"/>
              </a:rPr>
              <a:t>person, </a:t>
            </a:r>
            <a:r>
              <a:rPr lang="en">
                <a:latin typeface="Roboto"/>
                <a:ea typeface="Roboto"/>
                <a:cs typeface="Roboto"/>
                <a:sym typeface="Roboto"/>
              </a:rPr>
              <a:t>She, Radhika</a:t>
            </a:r>
            <a:endParaRPr>
              <a:latin typeface="Roboto"/>
              <a:ea typeface="Roboto"/>
              <a:cs typeface="Roboto"/>
              <a:sym typeface="Roboto"/>
            </a:endParaRPr>
          </a:p>
        </p:txBody>
      </p:sp>
      <p:sp>
        <p:nvSpPr>
          <p:cNvPr id="299" name="Google Shape;299;p41"/>
          <p:cNvSpPr txBox="1"/>
          <p:nvPr/>
        </p:nvSpPr>
        <p:spPr>
          <a:xfrm>
            <a:off x="2296500" y="1164875"/>
            <a:ext cx="45510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Proxima Nova"/>
                <a:ea typeface="Proxima Nova"/>
                <a:cs typeface="Proxima Nova"/>
                <a:sym typeface="Proxima Nova"/>
              </a:rPr>
              <a:t>Vocabulary</a:t>
            </a:r>
            <a:endParaRPr sz="1200">
              <a:latin typeface="Proxima Nova"/>
              <a:ea typeface="Proxima Nova"/>
              <a:cs typeface="Proxima Nova"/>
              <a:sym typeface="Proxima Nova"/>
            </a:endParaRPr>
          </a:p>
        </p:txBody>
      </p:sp>
      <p:graphicFrame>
        <p:nvGraphicFramePr>
          <p:cNvPr id="300" name="Google Shape;300;p41"/>
          <p:cNvGraphicFramePr/>
          <p:nvPr/>
        </p:nvGraphicFramePr>
        <p:xfrm>
          <a:off x="704075" y="2763600"/>
          <a:ext cx="3000000" cy="3000000"/>
        </p:xfrm>
        <a:graphic>
          <a:graphicData uri="http://schemas.openxmlformats.org/drawingml/2006/table">
            <a:tbl>
              <a:tblPr>
                <a:noFill/>
                <a:tableStyleId>{A1F33A4A-1154-4201-BB17-C65B28652CE7}</a:tableStyleId>
              </a:tblPr>
              <a:tblGrid>
                <a:gridCol w="1189925">
                  <a:extLst>
                    <a:ext uri="{9D8B030D-6E8A-4147-A177-3AD203B41FA5}">
                      <a16:colId xmlns:a16="http://schemas.microsoft.com/office/drawing/2014/main" val="20000"/>
                    </a:ext>
                  </a:extLst>
                </a:gridCol>
                <a:gridCol w="600000">
                  <a:extLst>
                    <a:ext uri="{9D8B030D-6E8A-4147-A177-3AD203B41FA5}">
                      <a16:colId xmlns:a16="http://schemas.microsoft.com/office/drawing/2014/main" val="20001"/>
                    </a:ext>
                  </a:extLst>
                </a:gridCol>
                <a:gridCol w="650100">
                  <a:extLst>
                    <a:ext uri="{9D8B030D-6E8A-4147-A177-3AD203B41FA5}">
                      <a16:colId xmlns:a16="http://schemas.microsoft.com/office/drawing/2014/main" val="20002"/>
                    </a:ext>
                  </a:extLst>
                </a:gridCol>
                <a:gridCol w="654325">
                  <a:extLst>
                    <a:ext uri="{9D8B030D-6E8A-4147-A177-3AD203B41FA5}">
                      <a16:colId xmlns:a16="http://schemas.microsoft.com/office/drawing/2014/main" val="20003"/>
                    </a:ext>
                  </a:extLst>
                </a:gridCol>
                <a:gridCol w="773575">
                  <a:extLst>
                    <a:ext uri="{9D8B030D-6E8A-4147-A177-3AD203B41FA5}">
                      <a16:colId xmlns:a16="http://schemas.microsoft.com/office/drawing/2014/main" val="20004"/>
                    </a:ext>
                  </a:extLst>
                </a:gridCol>
                <a:gridCol w="945025">
                  <a:extLst>
                    <a:ext uri="{9D8B030D-6E8A-4147-A177-3AD203B41FA5}">
                      <a16:colId xmlns:a16="http://schemas.microsoft.com/office/drawing/2014/main" val="20005"/>
                    </a:ext>
                  </a:extLst>
                </a:gridCol>
                <a:gridCol w="675600">
                  <a:extLst>
                    <a:ext uri="{9D8B030D-6E8A-4147-A177-3AD203B41FA5}">
                      <a16:colId xmlns:a16="http://schemas.microsoft.com/office/drawing/2014/main" val="20006"/>
                    </a:ext>
                  </a:extLst>
                </a:gridCol>
                <a:gridCol w="791725">
                  <a:extLst>
                    <a:ext uri="{9D8B030D-6E8A-4147-A177-3AD203B41FA5}">
                      <a16:colId xmlns:a16="http://schemas.microsoft.com/office/drawing/2014/main" val="20007"/>
                    </a:ext>
                  </a:extLst>
                </a:gridCol>
                <a:gridCol w="594375">
                  <a:extLst>
                    <a:ext uri="{9D8B030D-6E8A-4147-A177-3AD203B41FA5}">
                      <a16:colId xmlns:a16="http://schemas.microsoft.com/office/drawing/2014/main" val="20008"/>
                    </a:ext>
                  </a:extLst>
                </a:gridCol>
                <a:gridCol w="861175">
                  <a:extLst>
                    <a:ext uri="{9D8B030D-6E8A-4147-A177-3AD203B41FA5}">
                      <a16:colId xmlns:a16="http://schemas.microsoft.com/office/drawing/2014/main" val="20009"/>
                    </a:ext>
                  </a:extLst>
                </a:gridCol>
              </a:tblGrid>
              <a:tr h="396200">
                <a:tc>
                  <a:txBody>
                    <a:bodyPr/>
                    <a:lstStyle/>
                    <a:p>
                      <a:pPr marL="0" lvl="0" indent="0" algn="l" rtl="0">
                        <a:spcBef>
                          <a:spcPts val="0"/>
                        </a:spcBef>
                        <a:spcAft>
                          <a:spcPts val="0"/>
                        </a:spcAft>
                        <a:buNone/>
                      </a:pP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a</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also</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boy</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good</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He</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Is</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person</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She</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Radhika</a:t>
                      </a:r>
                      <a:endParaRPr sz="1200" b="1">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sz="1200">
                          <a:latin typeface="Proxima Nova"/>
                          <a:ea typeface="Proxima Nova"/>
                          <a:cs typeface="Proxima Nova"/>
                          <a:sym typeface="Proxima Nova"/>
                        </a:rPr>
                        <a:t>Index</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0</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2</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3</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4</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5</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6</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7</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8</a:t>
                      </a:r>
                      <a:endParaRPr sz="12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 sz="1200">
                          <a:latin typeface="Proxima Nova"/>
                          <a:ea typeface="Proxima Nova"/>
                          <a:cs typeface="Proxima Nova"/>
                          <a:sym typeface="Proxima Nova"/>
                        </a:rPr>
                        <a:t>Document #1</a:t>
                      </a:r>
                      <a:endParaRPr sz="1200">
                        <a:latin typeface="Proxima Nova"/>
                        <a:ea typeface="Proxima Nova"/>
                        <a:cs typeface="Proxima Nova"/>
                        <a:sym typeface="Proxima Nova"/>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Proxima Nova"/>
                          <a:ea typeface="Proxima Nova"/>
                          <a:cs typeface="Proxima Nova"/>
                          <a:sym typeface="Proxima Nova"/>
                        </a:rPr>
                        <a:t>0</a:t>
                      </a:r>
                      <a:endParaRPr sz="1200">
                        <a:latin typeface="Proxima Nova"/>
                        <a:ea typeface="Proxima Nova"/>
                        <a:cs typeface="Proxima Nova"/>
                        <a:sym typeface="Proxima Nova"/>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Proxima Nova"/>
                          <a:ea typeface="Proxima Nova"/>
                          <a:cs typeface="Proxima Nova"/>
                          <a:sym typeface="Proxima Nova"/>
                        </a:rPr>
                        <a:t>0</a:t>
                      </a:r>
                      <a:endParaRPr sz="1200">
                        <a:latin typeface="Proxima Nova"/>
                        <a:ea typeface="Proxima Nova"/>
                        <a:cs typeface="Proxima Nova"/>
                        <a:sym typeface="Proxima Nova"/>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 sz="1200" b="1">
                          <a:latin typeface="Proxima Nova"/>
                          <a:ea typeface="Proxima Nova"/>
                          <a:cs typeface="Proxima Nova"/>
                          <a:sym typeface="Proxima Nova"/>
                        </a:rPr>
                        <a:t>Document #2</a:t>
                      </a:r>
                      <a:endParaRPr sz="1200" b="1">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1</a:t>
                      </a:r>
                      <a:endParaRPr sz="1200" b="1">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0</a:t>
                      </a:r>
                      <a:endParaRPr sz="1200" b="1">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0</a:t>
                      </a:r>
                      <a:endParaRPr sz="1200" b="1">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1</a:t>
                      </a:r>
                      <a:endParaRPr sz="1200" b="1">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0</a:t>
                      </a:r>
                      <a:endParaRPr sz="1200" b="1">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0</a:t>
                      </a:r>
                      <a:endParaRPr sz="1200" b="1">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1</a:t>
                      </a:r>
                      <a:endParaRPr sz="1200" b="1">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0</a:t>
                      </a:r>
                      <a:endParaRPr sz="1200" b="1">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1</a:t>
                      </a:r>
                      <a:endParaRPr sz="1200" b="1">
                        <a:latin typeface="Proxima Nova"/>
                        <a:ea typeface="Proxima Nova"/>
                        <a:cs typeface="Proxima Nova"/>
                        <a:sym typeface="Proxima Nov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p:nvPr/>
        </p:nvSpPr>
        <p:spPr>
          <a:xfrm>
            <a:off x="2144375" y="1058375"/>
            <a:ext cx="2252700" cy="1389000"/>
          </a:xfrm>
          <a:prstGeom prst="rect">
            <a:avLst/>
          </a:prstGeom>
          <a:solidFill>
            <a:srgbClr val="D9EAD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Calibri"/>
                <a:ea typeface="Calibri"/>
                <a:cs typeface="Calibri"/>
                <a:sym typeface="Calibri"/>
              </a:rPr>
              <a:t>Parts of Speech </a:t>
            </a:r>
            <a:endParaRPr sz="1800">
              <a:latin typeface="Calibri"/>
              <a:ea typeface="Calibri"/>
              <a:cs typeface="Calibri"/>
              <a:sym typeface="Calibri"/>
            </a:endParaRPr>
          </a:p>
          <a:p>
            <a:pPr marL="0" lvl="0" indent="0" algn="ctr" rtl="0">
              <a:spcBef>
                <a:spcPts val="0"/>
              </a:spcBef>
              <a:spcAft>
                <a:spcPts val="0"/>
              </a:spcAft>
              <a:buNone/>
            </a:pPr>
            <a:r>
              <a:rPr lang="en" sz="1800">
                <a:latin typeface="Calibri"/>
                <a:ea typeface="Calibri"/>
                <a:cs typeface="Calibri"/>
                <a:sym typeface="Calibri"/>
              </a:rPr>
              <a:t>(PoS) tagging</a:t>
            </a:r>
            <a:endParaRPr sz="1800">
              <a:latin typeface="Calibri"/>
              <a:ea typeface="Calibri"/>
              <a:cs typeface="Calibri"/>
              <a:sym typeface="Calibri"/>
            </a:endParaRPr>
          </a:p>
        </p:txBody>
      </p:sp>
      <p:sp>
        <p:nvSpPr>
          <p:cNvPr id="71" name="Google Shape;71;p15"/>
          <p:cNvSpPr/>
          <p:nvPr/>
        </p:nvSpPr>
        <p:spPr>
          <a:xfrm>
            <a:off x="3462850" y="2777600"/>
            <a:ext cx="2252700" cy="1389000"/>
          </a:xfrm>
          <a:prstGeom prst="rect">
            <a:avLst/>
          </a:prstGeom>
          <a:solidFill>
            <a:srgbClr val="D9EAD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Calibri"/>
                <a:ea typeface="Calibri"/>
                <a:cs typeface="Calibri"/>
                <a:sym typeface="Calibri"/>
              </a:rPr>
              <a:t>Named Entity Recognition (NER)</a:t>
            </a:r>
            <a:endParaRPr sz="1800">
              <a:latin typeface="Calibri"/>
              <a:ea typeface="Calibri"/>
              <a:cs typeface="Calibri"/>
              <a:sym typeface="Calibri"/>
            </a:endParaRPr>
          </a:p>
        </p:txBody>
      </p:sp>
      <p:sp>
        <p:nvSpPr>
          <p:cNvPr id="72" name="Google Shape;72;p15"/>
          <p:cNvSpPr/>
          <p:nvPr/>
        </p:nvSpPr>
        <p:spPr>
          <a:xfrm>
            <a:off x="4746925" y="1058375"/>
            <a:ext cx="2252700" cy="1389000"/>
          </a:xfrm>
          <a:prstGeom prst="rect">
            <a:avLst/>
          </a:prstGeom>
          <a:solidFill>
            <a:srgbClr val="D9EAD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Calibri"/>
                <a:ea typeface="Calibri"/>
                <a:cs typeface="Calibri"/>
                <a:sym typeface="Calibri"/>
              </a:rPr>
              <a:t>Dependency </a:t>
            </a:r>
            <a:endParaRPr sz="1800">
              <a:latin typeface="Calibri"/>
              <a:ea typeface="Calibri"/>
              <a:cs typeface="Calibri"/>
              <a:sym typeface="Calibri"/>
            </a:endParaRPr>
          </a:p>
          <a:p>
            <a:pPr marL="0" lvl="0" indent="0" algn="ctr" rtl="0">
              <a:spcBef>
                <a:spcPts val="0"/>
              </a:spcBef>
              <a:spcAft>
                <a:spcPts val="0"/>
              </a:spcAft>
              <a:buNone/>
            </a:pPr>
            <a:r>
              <a:rPr lang="en" sz="1800">
                <a:latin typeface="Calibri"/>
                <a:ea typeface="Calibri"/>
                <a:cs typeface="Calibri"/>
                <a:sym typeface="Calibri"/>
              </a:rPr>
              <a:t>Parsing</a:t>
            </a:r>
            <a:endParaRPr sz="1800">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1000"/>
                                        <p:tgtEl>
                                          <p:spTgt spid="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fade">
                                      <p:cBhvr>
                                        <p:cTn id="12" dur="1000"/>
                                        <p:tgtEl>
                                          <p:spTgt spid="7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1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05" name="Google Shape;305;p42"/>
          <p:cNvPicPr preferRelativeResize="0"/>
          <p:nvPr/>
        </p:nvPicPr>
        <p:blipFill>
          <a:blip r:embed="rId3">
            <a:alphaModFix/>
          </a:blip>
          <a:stretch>
            <a:fillRect/>
          </a:stretch>
        </p:blipFill>
        <p:spPr>
          <a:xfrm>
            <a:off x="0" y="0"/>
            <a:ext cx="5866150" cy="5143500"/>
          </a:xfrm>
          <a:prstGeom prst="rect">
            <a:avLst/>
          </a:prstGeom>
          <a:noFill/>
          <a:ln>
            <a:noFill/>
          </a:ln>
        </p:spPr>
      </p:pic>
      <p:sp>
        <p:nvSpPr>
          <p:cNvPr id="306" name="Google Shape;306;p42"/>
          <p:cNvSpPr txBox="1"/>
          <p:nvPr/>
        </p:nvSpPr>
        <p:spPr>
          <a:xfrm>
            <a:off x="5866150" y="2190000"/>
            <a:ext cx="3277800" cy="763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a:solidFill>
                  <a:srgbClr val="434343"/>
                </a:solidFill>
                <a:latin typeface="Georgia"/>
                <a:ea typeface="Georgia"/>
                <a:cs typeface="Georgia"/>
                <a:sym typeface="Georgia"/>
              </a:rPr>
              <a:t>Count </a:t>
            </a:r>
            <a:endParaRPr sz="2400">
              <a:solidFill>
                <a:srgbClr val="434343"/>
              </a:solidFill>
              <a:latin typeface="Georgia"/>
              <a:ea typeface="Georgia"/>
              <a:cs typeface="Georgia"/>
              <a:sym typeface="Georgia"/>
            </a:endParaRPr>
          </a:p>
          <a:p>
            <a:pPr marL="0" lvl="0" indent="0" algn="ctr" rtl="0">
              <a:lnSpc>
                <a:spcPct val="100000"/>
              </a:lnSpc>
              <a:spcBef>
                <a:spcPts val="0"/>
              </a:spcBef>
              <a:spcAft>
                <a:spcPts val="0"/>
              </a:spcAft>
              <a:buNone/>
            </a:pPr>
            <a:r>
              <a:rPr lang="en" sz="2400">
                <a:solidFill>
                  <a:srgbClr val="434343"/>
                </a:solidFill>
                <a:latin typeface="Georgia"/>
                <a:ea typeface="Georgia"/>
                <a:cs typeface="Georgia"/>
                <a:sym typeface="Georgia"/>
              </a:rPr>
              <a:t>Vectorizer</a:t>
            </a:r>
            <a:endParaRPr sz="2400">
              <a:solidFill>
                <a:srgbClr val="434343"/>
              </a:solidFill>
              <a:latin typeface="Georgia"/>
              <a:ea typeface="Georgia"/>
              <a:cs typeface="Georgia"/>
              <a:sym typeface="Georgi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3"/>
          <p:cNvSpPr/>
          <p:nvPr/>
        </p:nvSpPr>
        <p:spPr>
          <a:xfrm>
            <a:off x="511650" y="624575"/>
            <a:ext cx="3653400" cy="5046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457200" algn="l" rtl="0">
              <a:spcBef>
                <a:spcPts val="0"/>
              </a:spcBef>
              <a:spcAft>
                <a:spcPts val="0"/>
              </a:spcAft>
              <a:buNone/>
            </a:pPr>
            <a:r>
              <a:rPr lang="en">
                <a:latin typeface="Roboto"/>
                <a:ea typeface="Roboto"/>
                <a:cs typeface="Roboto"/>
                <a:sym typeface="Roboto"/>
              </a:rPr>
              <a:t>He is a good boy. She is also good.</a:t>
            </a:r>
            <a:endParaRPr>
              <a:latin typeface="Roboto"/>
              <a:ea typeface="Roboto"/>
              <a:cs typeface="Roboto"/>
              <a:sym typeface="Roboto"/>
            </a:endParaRPr>
          </a:p>
        </p:txBody>
      </p:sp>
      <p:sp>
        <p:nvSpPr>
          <p:cNvPr id="312" name="Google Shape;312;p43"/>
          <p:cNvSpPr/>
          <p:nvPr/>
        </p:nvSpPr>
        <p:spPr>
          <a:xfrm>
            <a:off x="5001975" y="624575"/>
            <a:ext cx="3653400" cy="5046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457200" algn="l" rtl="0">
              <a:spcBef>
                <a:spcPts val="0"/>
              </a:spcBef>
              <a:spcAft>
                <a:spcPts val="0"/>
              </a:spcAft>
              <a:buNone/>
            </a:pPr>
            <a:r>
              <a:rPr lang="en">
                <a:latin typeface="Roboto"/>
                <a:ea typeface="Roboto"/>
                <a:cs typeface="Roboto"/>
                <a:sym typeface="Roboto"/>
              </a:rPr>
              <a:t>Radhika is a good person.</a:t>
            </a:r>
            <a:endParaRPr>
              <a:latin typeface="Roboto"/>
              <a:ea typeface="Roboto"/>
              <a:cs typeface="Roboto"/>
              <a:sym typeface="Roboto"/>
            </a:endParaRPr>
          </a:p>
        </p:txBody>
      </p:sp>
      <p:sp>
        <p:nvSpPr>
          <p:cNvPr id="313" name="Google Shape;313;p43"/>
          <p:cNvSpPr txBox="1"/>
          <p:nvPr/>
        </p:nvSpPr>
        <p:spPr>
          <a:xfrm>
            <a:off x="487125" y="250375"/>
            <a:ext cx="36534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Proxima Nova"/>
                <a:ea typeface="Proxima Nova"/>
                <a:cs typeface="Proxima Nova"/>
                <a:sym typeface="Proxima Nova"/>
              </a:rPr>
              <a:t>Document #1</a:t>
            </a:r>
            <a:endParaRPr sz="1200">
              <a:latin typeface="Proxima Nova"/>
              <a:ea typeface="Proxima Nova"/>
              <a:cs typeface="Proxima Nova"/>
              <a:sym typeface="Proxima Nova"/>
            </a:endParaRPr>
          </a:p>
        </p:txBody>
      </p:sp>
      <p:sp>
        <p:nvSpPr>
          <p:cNvPr id="314" name="Google Shape;314;p43"/>
          <p:cNvSpPr txBox="1"/>
          <p:nvPr/>
        </p:nvSpPr>
        <p:spPr>
          <a:xfrm>
            <a:off x="4977475" y="250375"/>
            <a:ext cx="36534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Proxima Nova"/>
                <a:ea typeface="Proxima Nova"/>
                <a:cs typeface="Proxima Nova"/>
                <a:sym typeface="Proxima Nova"/>
              </a:rPr>
              <a:t>Document #2</a:t>
            </a:r>
            <a:endParaRPr sz="1200">
              <a:latin typeface="Proxima Nova"/>
              <a:ea typeface="Proxima Nova"/>
              <a:cs typeface="Proxima Nova"/>
              <a:sym typeface="Proxima Nova"/>
            </a:endParaRPr>
          </a:p>
        </p:txBody>
      </p:sp>
      <p:sp>
        <p:nvSpPr>
          <p:cNvPr id="315" name="Google Shape;315;p43"/>
          <p:cNvSpPr/>
          <p:nvPr/>
        </p:nvSpPr>
        <p:spPr>
          <a:xfrm>
            <a:off x="2296500" y="1538975"/>
            <a:ext cx="4855500" cy="470700"/>
          </a:xfrm>
          <a:prstGeom prst="rect">
            <a:avLst/>
          </a:prstGeom>
          <a:solidFill>
            <a:srgbClr val="A4C2F4"/>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457200" algn="ctr" rtl="0">
              <a:spcBef>
                <a:spcPts val="0"/>
              </a:spcBef>
              <a:spcAft>
                <a:spcPts val="0"/>
              </a:spcAft>
              <a:buNone/>
            </a:pPr>
            <a:r>
              <a:rPr lang="en">
                <a:latin typeface="Roboto"/>
                <a:ea typeface="Roboto"/>
                <a:cs typeface="Roboto"/>
                <a:sym typeface="Roboto"/>
              </a:rPr>
              <a:t>a, also, boy, </a:t>
            </a:r>
            <a:r>
              <a:rPr lang="en">
                <a:solidFill>
                  <a:schemeClr val="dk1"/>
                </a:solidFill>
                <a:latin typeface="Roboto"/>
                <a:ea typeface="Roboto"/>
                <a:cs typeface="Roboto"/>
                <a:sym typeface="Roboto"/>
              </a:rPr>
              <a:t>good, </a:t>
            </a:r>
            <a:r>
              <a:rPr lang="en">
                <a:latin typeface="Roboto"/>
                <a:ea typeface="Roboto"/>
                <a:cs typeface="Roboto"/>
                <a:sym typeface="Roboto"/>
              </a:rPr>
              <a:t>He, is, </a:t>
            </a:r>
            <a:r>
              <a:rPr lang="en">
                <a:solidFill>
                  <a:schemeClr val="dk1"/>
                </a:solidFill>
                <a:latin typeface="Roboto"/>
                <a:ea typeface="Roboto"/>
                <a:cs typeface="Roboto"/>
                <a:sym typeface="Roboto"/>
              </a:rPr>
              <a:t>person, </a:t>
            </a:r>
            <a:r>
              <a:rPr lang="en">
                <a:latin typeface="Roboto"/>
                <a:ea typeface="Roboto"/>
                <a:cs typeface="Roboto"/>
                <a:sym typeface="Roboto"/>
              </a:rPr>
              <a:t>She, Radhika</a:t>
            </a:r>
            <a:endParaRPr>
              <a:latin typeface="Roboto"/>
              <a:ea typeface="Roboto"/>
              <a:cs typeface="Roboto"/>
              <a:sym typeface="Roboto"/>
            </a:endParaRPr>
          </a:p>
        </p:txBody>
      </p:sp>
      <p:sp>
        <p:nvSpPr>
          <p:cNvPr id="316" name="Google Shape;316;p43"/>
          <p:cNvSpPr txBox="1"/>
          <p:nvPr/>
        </p:nvSpPr>
        <p:spPr>
          <a:xfrm>
            <a:off x="2296500" y="1164875"/>
            <a:ext cx="45510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Proxima Nova"/>
                <a:ea typeface="Proxima Nova"/>
                <a:cs typeface="Proxima Nova"/>
                <a:sym typeface="Proxima Nova"/>
              </a:rPr>
              <a:t>Vocabulary</a:t>
            </a:r>
            <a:endParaRPr sz="1200">
              <a:latin typeface="Proxima Nova"/>
              <a:ea typeface="Proxima Nova"/>
              <a:cs typeface="Proxima Nova"/>
              <a:sym typeface="Proxima Nova"/>
            </a:endParaRPr>
          </a:p>
        </p:txBody>
      </p:sp>
      <p:graphicFrame>
        <p:nvGraphicFramePr>
          <p:cNvPr id="317" name="Google Shape;317;p43"/>
          <p:cNvGraphicFramePr/>
          <p:nvPr/>
        </p:nvGraphicFramePr>
        <p:xfrm>
          <a:off x="704075" y="2611200"/>
          <a:ext cx="3000000" cy="3000000"/>
        </p:xfrm>
        <a:graphic>
          <a:graphicData uri="http://schemas.openxmlformats.org/drawingml/2006/table">
            <a:tbl>
              <a:tblPr>
                <a:noFill/>
                <a:tableStyleId>{A1F33A4A-1154-4201-BB17-C65B28652CE7}</a:tableStyleId>
              </a:tblPr>
              <a:tblGrid>
                <a:gridCol w="1189925">
                  <a:extLst>
                    <a:ext uri="{9D8B030D-6E8A-4147-A177-3AD203B41FA5}">
                      <a16:colId xmlns:a16="http://schemas.microsoft.com/office/drawing/2014/main" val="20000"/>
                    </a:ext>
                  </a:extLst>
                </a:gridCol>
                <a:gridCol w="600000">
                  <a:extLst>
                    <a:ext uri="{9D8B030D-6E8A-4147-A177-3AD203B41FA5}">
                      <a16:colId xmlns:a16="http://schemas.microsoft.com/office/drawing/2014/main" val="20001"/>
                    </a:ext>
                  </a:extLst>
                </a:gridCol>
                <a:gridCol w="650100">
                  <a:extLst>
                    <a:ext uri="{9D8B030D-6E8A-4147-A177-3AD203B41FA5}">
                      <a16:colId xmlns:a16="http://schemas.microsoft.com/office/drawing/2014/main" val="20002"/>
                    </a:ext>
                  </a:extLst>
                </a:gridCol>
                <a:gridCol w="654325">
                  <a:extLst>
                    <a:ext uri="{9D8B030D-6E8A-4147-A177-3AD203B41FA5}">
                      <a16:colId xmlns:a16="http://schemas.microsoft.com/office/drawing/2014/main" val="20003"/>
                    </a:ext>
                  </a:extLst>
                </a:gridCol>
                <a:gridCol w="773575">
                  <a:extLst>
                    <a:ext uri="{9D8B030D-6E8A-4147-A177-3AD203B41FA5}">
                      <a16:colId xmlns:a16="http://schemas.microsoft.com/office/drawing/2014/main" val="20004"/>
                    </a:ext>
                  </a:extLst>
                </a:gridCol>
                <a:gridCol w="945025">
                  <a:extLst>
                    <a:ext uri="{9D8B030D-6E8A-4147-A177-3AD203B41FA5}">
                      <a16:colId xmlns:a16="http://schemas.microsoft.com/office/drawing/2014/main" val="20005"/>
                    </a:ext>
                  </a:extLst>
                </a:gridCol>
                <a:gridCol w="675600">
                  <a:extLst>
                    <a:ext uri="{9D8B030D-6E8A-4147-A177-3AD203B41FA5}">
                      <a16:colId xmlns:a16="http://schemas.microsoft.com/office/drawing/2014/main" val="20006"/>
                    </a:ext>
                  </a:extLst>
                </a:gridCol>
                <a:gridCol w="791725">
                  <a:extLst>
                    <a:ext uri="{9D8B030D-6E8A-4147-A177-3AD203B41FA5}">
                      <a16:colId xmlns:a16="http://schemas.microsoft.com/office/drawing/2014/main" val="20007"/>
                    </a:ext>
                  </a:extLst>
                </a:gridCol>
                <a:gridCol w="594375">
                  <a:extLst>
                    <a:ext uri="{9D8B030D-6E8A-4147-A177-3AD203B41FA5}">
                      <a16:colId xmlns:a16="http://schemas.microsoft.com/office/drawing/2014/main" val="20008"/>
                    </a:ext>
                  </a:extLst>
                </a:gridCol>
                <a:gridCol w="861175">
                  <a:extLst>
                    <a:ext uri="{9D8B030D-6E8A-4147-A177-3AD203B41FA5}">
                      <a16:colId xmlns:a16="http://schemas.microsoft.com/office/drawing/2014/main" val="20009"/>
                    </a:ext>
                  </a:extLst>
                </a:gridCol>
              </a:tblGrid>
              <a:tr h="396200">
                <a:tc>
                  <a:txBody>
                    <a:bodyPr/>
                    <a:lstStyle/>
                    <a:p>
                      <a:pPr marL="0" lvl="0" indent="0" algn="l" rtl="0">
                        <a:spcBef>
                          <a:spcPts val="0"/>
                        </a:spcBef>
                        <a:spcAft>
                          <a:spcPts val="0"/>
                        </a:spcAft>
                        <a:buNone/>
                      </a:pP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a</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also</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boy</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good</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He</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Is</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person</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She</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Radhika</a:t>
                      </a:r>
                      <a:endParaRPr sz="1200" b="1">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sz="1200">
                          <a:latin typeface="Proxima Nova"/>
                          <a:ea typeface="Proxima Nova"/>
                          <a:cs typeface="Proxima Nova"/>
                          <a:sym typeface="Proxima Nova"/>
                        </a:rPr>
                        <a:t>Index</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0</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2</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3</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4</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5</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6</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7</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8</a:t>
                      </a:r>
                      <a:endParaRPr sz="12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 sz="1200">
                          <a:latin typeface="Proxima Nova"/>
                          <a:ea typeface="Proxima Nova"/>
                          <a:cs typeface="Proxima Nova"/>
                          <a:sym typeface="Proxima Nova"/>
                        </a:rPr>
                        <a:t>Document# 1</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endParaRPr sz="12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2"/>
                  </a:ext>
                </a:extLst>
              </a:tr>
            </a:tbl>
          </a:graphicData>
        </a:graphic>
      </p:graphicFrame>
      <p:sp>
        <p:nvSpPr>
          <p:cNvPr id="318" name="Google Shape;318;p43"/>
          <p:cNvSpPr txBox="1"/>
          <p:nvPr/>
        </p:nvSpPr>
        <p:spPr>
          <a:xfrm>
            <a:off x="944106" y="3914025"/>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solidFill>
                  <a:srgbClr val="666666"/>
                </a:solidFill>
                <a:latin typeface="Architects Daughter"/>
                <a:ea typeface="Architects Daughter"/>
                <a:cs typeface="Architects Daughter"/>
                <a:sym typeface="Architects Daughter"/>
              </a:rPr>
              <a:t>Count how many times each word in Vocabulary appears in Document #1</a:t>
            </a:r>
            <a:endParaRPr sz="1200">
              <a:solidFill>
                <a:srgbClr val="666666"/>
              </a:solidFill>
              <a:latin typeface="Architects Daughter"/>
              <a:ea typeface="Architects Daughter"/>
              <a:cs typeface="Architects Daughter"/>
              <a:sym typeface="Architects Daughte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4"/>
          <p:cNvSpPr/>
          <p:nvPr/>
        </p:nvSpPr>
        <p:spPr>
          <a:xfrm>
            <a:off x="511650" y="624575"/>
            <a:ext cx="3653400" cy="5046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457200" algn="l" rtl="0">
              <a:spcBef>
                <a:spcPts val="0"/>
              </a:spcBef>
              <a:spcAft>
                <a:spcPts val="0"/>
              </a:spcAft>
              <a:buNone/>
            </a:pPr>
            <a:r>
              <a:rPr lang="en">
                <a:latin typeface="Roboto"/>
                <a:ea typeface="Roboto"/>
                <a:cs typeface="Roboto"/>
                <a:sym typeface="Roboto"/>
              </a:rPr>
              <a:t>He is a good boy. She is also good.</a:t>
            </a:r>
            <a:endParaRPr>
              <a:latin typeface="Roboto"/>
              <a:ea typeface="Roboto"/>
              <a:cs typeface="Roboto"/>
              <a:sym typeface="Roboto"/>
            </a:endParaRPr>
          </a:p>
        </p:txBody>
      </p:sp>
      <p:sp>
        <p:nvSpPr>
          <p:cNvPr id="324" name="Google Shape;324;p44"/>
          <p:cNvSpPr/>
          <p:nvPr/>
        </p:nvSpPr>
        <p:spPr>
          <a:xfrm>
            <a:off x="5001975" y="624575"/>
            <a:ext cx="3653400" cy="5046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457200" algn="l" rtl="0">
              <a:spcBef>
                <a:spcPts val="0"/>
              </a:spcBef>
              <a:spcAft>
                <a:spcPts val="0"/>
              </a:spcAft>
              <a:buNone/>
            </a:pPr>
            <a:r>
              <a:rPr lang="en">
                <a:latin typeface="Roboto"/>
                <a:ea typeface="Roboto"/>
                <a:cs typeface="Roboto"/>
                <a:sym typeface="Roboto"/>
              </a:rPr>
              <a:t>Radhika is a good person.</a:t>
            </a:r>
            <a:endParaRPr>
              <a:latin typeface="Roboto"/>
              <a:ea typeface="Roboto"/>
              <a:cs typeface="Roboto"/>
              <a:sym typeface="Roboto"/>
            </a:endParaRPr>
          </a:p>
        </p:txBody>
      </p:sp>
      <p:sp>
        <p:nvSpPr>
          <p:cNvPr id="325" name="Google Shape;325;p44"/>
          <p:cNvSpPr txBox="1"/>
          <p:nvPr/>
        </p:nvSpPr>
        <p:spPr>
          <a:xfrm>
            <a:off x="487125" y="250375"/>
            <a:ext cx="36534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Proxima Nova"/>
                <a:ea typeface="Proxima Nova"/>
                <a:cs typeface="Proxima Nova"/>
                <a:sym typeface="Proxima Nova"/>
              </a:rPr>
              <a:t>Document #1</a:t>
            </a:r>
            <a:endParaRPr sz="1200">
              <a:latin typeface="Proxima Nova"/>
              <a:ea typeface="Proxima Nova"/>
              <a:cs typeface="Proxima Nova"/>
              <a:sym typeface="Proxima Nova"/>
            </a:endParaRPr>
          </a:p>
        </p:txBody>
      </p:sp>
      <p:sp>
        <p:nvSpPr>
          <p:cNvPr id="326" name="Google Shape;326;p44"/>
          <p:cNvSpPr txBox="1"/>
          <p:nvPr/>
        </p:nvSpPr>
        <p:spPr>
          <a:xfrm>
            <a:off x="4977475" y="250375"/>
            <a:ext cx="36534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Proxima Nova"/>
                <a:ea typeface="Proxima Nova"/>
                <a:cs typeface="Proxima Nova"/>
                <a:sym typeface="Proxima Nova"/>
              </a:rPr>
              <a:t>Document #2</a:t>
            </a:r>
            <a:endParaRPr sz="1200">
              <a:latin typeface="Proxima Nova"/>
              <a:ea typeface="Proxima Nova"/>
              <a:cs typeface="Proxima Nova"/>
              <a:sym typeface="Proxima Nova"/>
            </a:endParaRPr>
          </a:p>
        </p:txBody>
      </p:sp>
      <p:sp>
        <p:nvSpPr>
          <p:cNvPr id="327" name="Google Shape;327;p44"/>
          <p:cNvSpPr/>
          <p:nvPr/>
        </p:nvSpPr>
        <p:spPr>
          <a:xfrm>
            <a:off x="2296500" y="1538975"/>
            <a:ext cx="4855500" cy="470700"/>
          </a:xfrm>
          <a:prstGeom prst="rect">
            <a:avLst/>
          </a:prstGeom>
          <a:solidFill>
            <a:srgbClr val="A4C2F4"/>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457200" algn="ctr" rtl="0">
              <a:spcBef>
                <a:spcPts val="0"/>
              </a:spcBef>
              <a:spcAft>
                <a:spcPts val="0"/>
              </a:spcAft>
              <a:buNone/>
            </a:pPr>
            <a:r>
              <a:rPr lang="en">
                <a:latin typeface="Roboto"/>
                <a:ea typeface="Roboto"/>
                <a:cs typeface="Roboto"/>
                <a:sym typeface="Roboto"/>
              </a:rPr>
              <a:t>a, also, boy, </a:t>
            </a:r>
            <a:r>
              <a:rPr lang="en">
                <a:solidFill>
                  <a:schemeClr val="dk1"/>
                </a:solidFill>
                <a:latin typeface="Roboto"/>
                <a:ea typeface="Roboto"/>
                <a:cs typeface="Roboto"/>
                <a:sym typeface="Roboto"/>
              </a:rPr>
              <a:t>good, </a:t>
            </a:r>
            <a:r>
              <a:rPr lang="en">
                <a:latin typeface="Roboto"/>
                <a:ea typeface="Roboto"/>
                <a:cs typeface="Roboto"/>
                <a:sym typeface="Roboto"/>
              </a:rPr>
              <a:t>He, is, </a:t>
            </a:r>
            <a:r>
              <a:rPr lang="en">
                <a:solidFill>
                  <a:schemeClr val="dk1"/>
                </a:solidFill>
                <a:latin typeface="Roboto"/>
                <a:ea typeface="Roboto"/>
                <a:cs typeface="Roboto"/>
                <a:sym typeface="Roboto"/>
              </a:rPr>
              <a:t>person, </a:t>
            </a:r>
            <a:r>
              <a:rPr lang="en">
                <a:latin typeface="Roboto"/>
                <a:ea typeface="Roboto"/>
                <a:cs typeface="Roboto"/>
                <a:sym typeface="Roboto"/>
              </a:rPr>
              <a:t>She, Radhika</a:t>
            </a:r>
            <a:endParaRPr>
              <a:latin typeface="Roboto"/>
              <a:ea typeface="Roboto"/>
              <a:cs typeface="Roboto"/>
              <a:sym typeface="Roboto"/>
            </a:endParaRPr>
          </a:p>
        </p:txBody>
      </p:sp>
      <p:sp>
        <p:nvSpPr>
          <p:cNvPr id="328" name="Google Shape;328;p44"/>
          <p:cNvSpPr txBox="1"/>
          <p:nvPr/>
        </p:nvSpPr>
        <p:spPr>
          <a:xfrm>
            <a:off x="2296500" y="1164875"/>
            <a:ext cx="45510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Proxima Nova"/>
                <a:ea typeface="Proxima Nova"/>
                <a:cs typeface="Proxima Nova"/>
                <a:sym typeface="Proxima Nova"/>
              </a:rPr>
              <a:t>Vocabulary</a:t>
            </a:r>
            <a:endParaRPr sz="1200">
              <a:latin typeface="Proxima Nova"/>
              <a:ea typeface="Proxima Nova"/>
              <a:cs typeface="Proxima Nova"/>
              <a:sym typeface="Proxima Nova"/>
            </a:endParaRPr>
          </a:p>
        </p:txBody>
      </p:sp>
      <p:graphicFrame>
        <p:nvGraphicFramePr>
          <p:cNvPr id="329" name="Google Shape;329;p44"/>
          <p:cNvGraphicFramePr/>
          <p:nvPr/>
        </p:nvGraphicFramePr>
        <p:xfrm>
          <a:off x="704075" y="2763600"/>
          <a:ext cx="3000000" cy="3000000"/>
        </p:xfrm>
        <a:graphic>
          <a:graphicData uri="http://schemas.openxmlformats.org/drawingml/2006/table">
            <a:tbl>
              <a:tblPr>
                <a:noFill/>
                <a:tableStyleId>{A1F33A4A-1154-4201-BB17-C65B28652CE7}</a:tableStyleId>
              </a:tblPr>
              <a:tblGrid>
                <a:gridCol w="1189925">
                  <a:extLst>
                    <a:ext uri="{9D8B030D-6E8A-4147-A177-3AD203B41FA5}">
                      <a16:colId xmlns:a16="http://schemas.microsoft.com/office/drawing/2014/main" val="20000"/>
                    </a:ext>
                  </a:extLst>
                </a:gridCol>
                <a:gridCol w="600000">
                  <a:extLst>
                    <a:ext uri="{9D8B030D-6E8A-4147-A177-3AD203B41FA5}">
                      <a16:colId xmlns:a16="http://schemas.microsoft.com/office/drawing/2014/main" val="20001"/>
                    </a:ext>
                  </a:extLst>
                </a:gridCol>
                <a:gridCol w="650100">
                  <a:extLst>
                    <a:ext uri="{9D8B030D-6E8A-4147-A177-3AD203B41FA5}">
                      <a16:colId xmlns:a16="http://schemas.microsoft.com/office/drawing/2014/main" val="20002"/>
                    </a:ext>
                  </a:extLst>
                </a:gridCol>
                <a:gridCol w="654325">
                  <a:extLst>
                    <a:ext uri="{9D8B030D-6E8A-4147-A177-3AD203B41FA5}">
                      <a16:colId xmlns:a16="http://schemas.microsoft.com/office/drawing/2014/main" val="20003"/>
                    </a:ext>
                  </a:extLst>
                </a:gridCol>
                <a:gridCol w="773575">
                  <a:extLst>
                    <a:ext uri="{9D8B030D-6E8A-4147-A177-3AD203B41FA5}">
                      <a16:colId xmlns:a16="http://schemas.microsoft.com/office/drawing/2014/main" val="20004"/>
                    </a:ext>
                  </a:extLst>
                </a:gridCol>
                <a:gridCol w="945025">
                  <a:extLst>
                    <a:ext uri="{9D8B030D-6E8A-4147-A177-3AD203B41FA5}">
                      <a16:colId xmlns:a16="http://schemas.microsoft.com/office/drawing/2014/main" val="20005"/>
                    </a:ext>
                  </a:extLst>
                </a:gridCol>
                <a:gridCol w="675600">
                  <a:extLst>
                    <a:ext uri="{9D8B030D-6E8A-4147-A177-3AD203B41FA5}">
                      <a16:colId xmlns:a16="http://schemas.microsoft.com/office/drawing/2014/main" val="20006"/>
                    </a:ext>
                  </a:extLst>
                </a:gridCol>
                <a:gridCol w="791725">
                  <a:extLst>
                    <a:ext uri="{9D8B030D-6E8A-4147-A177-3AD203B41FA5}">
                      <a16:colId xmlns:a16="http://schemas.microsoft.com/office/drawing/2014/main" val="20007"/>
                    </a:ext>
                  </a:extLst>
                </a:gridCol>
                <a:gridCol w="594375">
                  <a:extLst>
                    <a:ext uri="{9D8B030D-6E8A-4147-A177-3AD203B41FA5}">
                      <a16:colId xmlns:a16="http://schemas.microsoft.com/office/drawing/2014/main" val="20008"/>
                    </a:ext>
                  </a:extLst>
                </a:gridCol>
                <a:gridCol w="861175">
                  <a:extLst>
                    <a:ext uri="{9D8B030D-6E8A-4147-A177-3AD203B41FA5}">
                      <a16:colId xmlns:a16="http://schemas.microsoft.com/office/drawing/2014/main" val="20009"/>
                    </a:ext>
                  </a:extLst>
                </a:gridCol>
              </a:tblGrid>
              <a:tr h="396200">
                <a:tc>
                  <a:txBody>
                    <a:bodyPr/>
                    <a:lstStyle/>
                    <a:p>
                      <a:pPr marL="0" lvl="0" indent="0" algn="l" rtl="0">
                        <a:spcBef>
                          <a:spcPts val="0"/>
                        </a:spcBef>
                        <a:spcAft>
                          <a:spcPts val="0"/>
                        </a:spcAft>
                        <a:buNone/>
                      </a:pP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a</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also</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boy</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good</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He</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Is</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person</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She</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Radhika</a:t>
                      </a:r>
                      <a:endParaRPr sz="1200" b="1">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sz="1200">
                          <a:latin typeface="Proxima Nova"/>
                          <a:ea typeface="Proxima Nova"/>
                          <a:cs typeface="Proxima Nova"/>
                          <a:sym typeface="Proxima Nova"/>
                        </a:rPr>
                        <a:t>Index</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0</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2</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3</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4</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5</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6</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7</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8</a:t>
                      </a:r>
                      <a:endParaRPr sz="12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 sz="1200">
                          <a:latin typeface="Proxima Nova"/>
                          <a:ea typeface="Proxima Nova"/>
                          <a:cs typeface="Proxima Nova"/>
                          <a:sym typeface="Proxima Nova"/>
                        </a:rPr>
                        <a:t>Document #1</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2</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2</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0</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0</a:t>
                      </a:r>
                      <a:endParaRPr sz="12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2"/>
                  </a:ext>
                </a:extLst>
              </a:tr>
            </a:tbl>
          </a:graphicData>
        </a:graphic>
      </p:graphicFrame>
      <p:sp>
        <p:nvSpPr>
          <p:cNvPr id="330" name="Google Shape;330;p44"/>
          <p:cNvSpPr/>
          <p:nvPr/>
        </p:nvSpPr>
        <p:spPr>
          <a:xfrm>
            <a:off x="3005100" y="4284900"/>
            <a:ext cx="3438300" cy="504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457200" algn="ctr" rtl="0">
              <a:spcBef>
                <a:spcPts val="0"/>
              </a:spcBef>
              <a:spcAft>
                <a:spcPts val="0"/>
              </a:spcAft>
              <a:buNone/>
            </a:pPr>
            <a:r>
              <a:rPr lang="en" sz="1200">
                <a:latin typeface="Roboto"/>
                <a:ea typeface="Roboto"/>
                <a:cs typeface="Roboto"/>
                <a:sym typeface="Roboto"/>
              </a:rPr>
              <a:t>Document #1 = [1, 1, 1, 2, 1, 2, 0, 1, 0]</a:t>
            </a:r>
            <a:endParaRPr sz="1200">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5"/>
          <p:cNvSpPr/>
          <p:nvPr/>
        </p:nvSpPr>
        <p:spPr>
          <a:xfrm>
            <a:off x="511650" y="624575"/>
            <a:ext cx="3653400" cy="5046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457200" algn="l" rtl="0">
              <a:spcBef>
                <a:spcPts val="0"/>
              </a:spcBef>
              <a:spcAft>
                <a:spcPts val="0"/>
              </a:spcAft>
              <a:buNone/>
            </a:pPr>
            <a:r>
              <a:rPr lang="en">
                <a:latin typeface="Roboto"/>
                <a:ea typeface="Roboto"/>
                <a:cs typeface="Roboto"/>
                <a:sym typeface="Roboto"/>
              </a:rPr>
              <a:t>He is a good boy. She is also good.</a:t>
            </a:r>
            <a:endParaRPr>
              <a:latin typeface="Roboto"/>
              <a:ea typeface="Roboto"/>
              <a:cs typeface="Roboto"/>
              <a:sym typeface="Roboto"/>
            </a:endParaRPr>
          </a:p>
        </p:txBody>
      </p:sp>
      <p:sp>
        <p:nvSpPr>
          <p:cNvPr id="336" name="Google Shape;336;p45"/>
          <p:cNvSpPr/>
          <p:nvPr/>
        </p:nvSpPr>
        <p:spPr>
          <a:xfrm>
            <a:off x="5001975" y="624575"/>
            <a:ext cx="3653400" cy="5046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457200" algn="l" rtl="0">
              <a:spcBef>
                <a:spcPts val="0"/>
              </a:spcBef>
              <a:spcAft>
                <a:spcPts val="0"/>
              </a:spcAft>
              <a:buNone/>
            </a:pPr>
            <a:r>
              <a:rPr lang="en">
                <a:latin typeface="Roboto"/>
                <a:ea typeface="Roboto"/>
                <a:cs typeface="Roboto"/>
                <a:sym typeface="Roboto"/>
              </a:rPr>
              <a:t>Radhika is a good person.</a:t>
            </a:r>
            <a:endParaRPr>
              <a:latin typeface="Roboto"/>
              <a:ea typeface="Roboto"/>
              <a:cs typeface="Roboto"/>
              <a:sym typeface="Roboto"/>
            </a:endParaRPr>
          </a:p>
        </p:txBody>
      </p:sp>
      <p:sp>
        <p:nvSpPr>
          <p:cNvPr id="337" name="Google Shape;337;p45"/>
          <p:cNvSpPr txBox="1"/>
          <p:nvPr/>
        </p:nvSpPr>
        <p:spPr>
          <a:xfrm>
            <a:off x="487125" y="250375"/>
            <a:ext cx="36534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Proxima Nova"/>
                <a:ea typeface="Proxima Nova"/>
                <a:cs typeface="Proxima Nova"/>
                <a:sym typeface="Proxima Nova"/>
              </a:rPr>
              <a:t>Document #1</a:t>
            </a:r>
            <a:endParaRPr sz="1200">
              <a:latin typeface="Proxima Nova"/>
              <a:ea typeface="Proxima Nova"/>
              <a:cs typeface="Proxima Nova"/>
              <a:sym typeface="Proxima Nova"/>
            </a:endParaRPr>
          </a:p>
        </p:txBody>
      </p:sp>
      <p:sp>
        <p:nvSpPr>
          <p:cNvPr id="338" name="Google Shape;338;p45"/>
          <p:cNvSpPr txBox="1"/>
          <p:nvPr/>
        </p:nvSpPr>
        <p:spPr>
          <a:xfrm>
            <a:off x="4977475" y="250375"/>
            <a:ext cx="36534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Proxima Nova"/>
                <a:ea typeface="Proxima Nova"/>
                <a:cs typeface="Proxima Nova"/>
                <a:sym typeface="Proxima Nova"/>
              </a:rPr>
              <a:t>Document #2</a:t>
            </a:r>
            <a:endParaRPr sz="1200">
              <a:latin typeface="Proxima Nova"/>
              <a:ea typeface="Proxima Nova"/>
              <a:cs typeface="Proxima Nova"/>
              <a:sym typeface="Proxima Nova"/>
            </a:endParaRPr>
          </a:p>
        </p:txBody>
      </p:sp>
      <p:sp>
        <p:nvSpPr>
          <p:cNvPr id="339" name="Google Shape;339;p45"/>
          <p:cNvSpPr/>
          <p:nvPr/>
        </p:nvSpPr>
        <p:spPr>
          <a:xfrm>
            <a:off x="2296500" y="1538975"/>
            <a:ext cx="4855500" cy="470700"/>
          </a:xfrm>
          <a:prstGeom prst="rect">
            <a:avLst/>
          </a:prstGeom>
          <a:solidFill>
            <a:srgbClr val="A4C2F4"/>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457200" algn="ctr" rtl="0">
              <a:spcBef>
                <a:spcPts val="0"/>
              </a:spcBef>
              <a:spcAft>
                <a:spcPts val="0"/>
              </a:spcAft>
              <a:buNone/>
            </a:pPr>
            <a:r>
              <a:rPr lang="en">
                <a:latin typeface="Roboto"/>
                <a:ea typeface="Roboto"/>
                <a:cs typeface="Roboto"/>
                <a:sym typeface="Roboto"/>
              </a:rPr>
              <a:t>a, also, boy, </a:t>
            </a:r>
            <a:r>
              <a:rPr lang="en">
                <a:solidFill>
                  <a:schemeClr val="dk1"/>
                </a:solidFill>
                <a:latin typeface="Roboto"/>
                <a:ea typeface="Roboto"/>
                <a:cs typeface="Roboto"/>
                <a:sym typeface="Roboto"/>
              </a:rPr>
              <a:t>good, </a:t>
            </a:r>
            <a:r>
              <a:rPr lang="en">
                <a:latin typeface="Roboto"/>
                <a:ea typeface="Roboto"/>
                <a:cs typeface="Roboto"/>
                <a:sym typeface="Roboto"/>
              </a:rPr>
              <a:t>He, is, </a:t>
            </a:r>
            <a:r>
              <a:rPr lang="en">
                <a:solidFill>
                  <a:schemeClr val="dk1"/>
                </a:solidFill>
                <a:latin typeface="Roboto"/>
                <a:ea typeface="Roboto"/>
                <a:cs typeface="Roboto"/>
                <a:sym typeface="Roboto"/>
              </a:rPr>
              <a:t>person, </a:t>
            </a:r>
            <a:r>
              <a:rPr lang="en">
                <a:latin typeface="Roboto"/>
                <a:ea typeface="Roboto"/>
                <a:cs typeface="Roboto"/>
                <a:sym typeface="Roboto"/>
              </a:rPr>
              <a:t>She, Radhika</a:t>
            </a:r>
            <a:endParaRPr>
              <a:latin typeface="Roboto"/>
              <a:ea typeface="Roboto"/>
              <a:cs typeface="Roboto"/>
              <a:sym typeface="Roboto"/>
            </a:endParaRPr>
          </a:p>
        </p:txBody>
      </p:sp>
      <p:sp>
        <p:nvSpPr>
          <p:cNvPr id="340" name="Google Shape;340;p45"/>
          <p:cNvSpPr txBox="1"/>
          <p:nvPr/>
        </p:nvSpPr>
        <p:spPr>
          <a:xfrm>
            <a:off x="2296500" y="1164875"/>
            <a:ext cx="45510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Proxima Nova"/>
                <a:ea typeface="Proxima Nova"/>
                <a:cs typeface="Proxima Nova"/>
                <a:sym typeface="Proxima Nova"/>
              </a:rPr>
              <a:t>Vocabulary</a:t>
            </a:r>
            <a:endParaRPr sz="1200">
              <a:latin typeface="Proxima Nova"/>
              <a:ea typeface="Proxima Nova"/>
              <a:cs typeface="Proxima Nova"/>
              <a:sym typeface="Proxima Nova"/>
            </a:endParaRPr>
          </a:p>
        </p:txBody>
      </p:sp>
      <p:graphicFrame>
        <p:nvGraphicFramePr>
          <p:cNvPr id="341" name="Google Shape;341;p45"/>
          <p:cNvGraphicFramePr/>
          <p:nvPr/>
        </p:nvGraphicFramePr>
        <p:xfrm>
          <a:off x="704075" y="2535000"/>
          <a:ext cx="3000000" cy="3000000"/>
        </p:xfrm>
        <a:graphic>
          <a:graphicData uri="http://schemas.openxmlformats.org/drawingml/2006/table">
            <a:tbl>
              <a:tblPr>
                <a:noFill/>
                <a:tableStyleId>{A1F33A4A-1154-4201-BB17-C65B28652CE7}</a:tableStyleId>
              </a:tblPr>
              <a:tblGrid>
                <a:gridCol w="1189925">
                  <a:extLst>
                    <a:ext uri="{9D8B030D-6E8A-4147-A177-3AD203B41FA5}">
                      <a16:colId xmlns:a16="http://schemas.microsoft.com/office/drawing/2014/main" val="20000"/>
                    </a:ext>
                  </a:extLst>
                </a:gridCol>
                <a:gridCol w="600000">
                  <a:extLst>
                    <a:ext uri="{9D8B030D-6E8A-4147-A177-3AD203B41FA5}">
                      <a16:colId xmlns:a16="http://schemas.microsoft.com/office/drawing/2014/main" val="20001"/>
                    </a:ext>
                  </a:extLst>
                </a:gridCol>
                <a:gridCol w="650100">
                  <a:extLst>
                    <a:ext uri="{9D8B030D-6E8A-4147-A177-3AD203B41FA5}">
                      <a16:colId xmlns:a16="http://schemas.microsoft.com/office/drawing/2014/main" val="20002"/>
                    </a:ext>
                  </a:extLst>
                </a:gridCol>
                <a:gridCol w="654325">
                  <a:extLst>
                    <a:ext uri="{9D8B030D-6E8A-4147-A177-3AD203B41FA5}">
                      <a16:colId xmlns:a16="http://schemas.microsoft.com/office/drawing/2014/main" val="20003"/>
                    </a:ext>
                  </a:extLst>
                </a:gridCol>
                <a:gridCol w="773575">
                  <a:extLst>
                    <a:ext uri="{9D8B030D-6E8A-4147-A177-3AD203B41FA5}">
                      <a16:colId xmlns:a16="http://schemas.microsoft.com/office/drawing/2014/main" val="20004"/>
                    </a:ext>
                  </a:extLst>
                </a:gridCol>
                <a:gridCol w="945025">
                  <a:extLst>
                    <a:ext uri="{9D8B030D-6E8A-4147-A177-3AD203B41FA5}">
                      <a16:colId xmlns:a16="http://schemas.microsoft.com/office/drawing/2014/main" val="20005"/>
                    </a:ext>
                  </a:extLst>
                </a:gridCol>
                <a:gridCol w="675600">
                  <a:extLst>
                    <a:ext uri="{9D8B030D-6E8A-4147-A177-3AD203B41FA5}">
                      <a16:colId xmlns:a16="http://schemas.microsoft.com/office/drawing/2014/main" val="20006"/>
                    </a:ext>
                  </a:extLst>
                </a:gridCol>
                <a:gridCol w="791725">
                  <a:extLst>
                    <a:ext uri="{9D8B030D-6E8A-4147-A177-3AD203B41FA5}">
                      <a16:colId xmlns:a16="http://schemas.microsoft.com/office/drawing/2014/main" val="20007"/>
                    </a:ext>
                  </a:extLst>
                </a:gridCol>
                <a:gridCol w="594375">
                  <a:extLst>
                    <a:ext uri="{9D8B030D-6E8A-4147-A177-3AD203B41FA5}">
                      <a16:colId xmlns:a16="http://schemas.microsoft.com/office/drawing/2014/main" val="20008"/>
                    </a:ext>
                  </a:extLst>
                </a:gridCol>
                <a:gridCol w="861175">
                  <a:extLst>
                    <a:ext uri="{9D8B030D-6E8A-4147-A177-3AD203B41FA5}">
                      <a16:colId xmlns:a16="http://schemas.microsoft.com/office/drawing/2014/main" val="20009"/>
                    </a:ext>
                  </a:extLst>
                </a:gridCol>
              </a:tblGrid>
              <a:tr h="396200">
                <a:tc>
                  <a:txBody>
                    <a:bodyPr/>
                    <a:lstStyle/>
                    <a:p>
                      <a:pPr marL="0" lvl="0" indent="0" algn="l" rtl="0">
                        <a:spcBef>
                          <a:spcPts val="0"/>
                        </a:spcBef>
                        <a:spcAft>
                          <a:spcPts val="0"/>
                        </a:spcAft>
                        <a:buNone/>
                      </a:pP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a</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also</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boy</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good</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He</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Is</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person</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She</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Radhika</a:t>
                      </a:r>
                      <a:endParaRPr sz="1200" b="1">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sz="1200">
                          <a:latin typeface="Proxima Nova"/>
                          <a:ea typeface="Proxima Nova"/>
                          <a:cs typeface="Proxima Nova"/>
                          <a:sym typeface="Proxima Nova"/>
                        </a:rPr>
                        <a:t>Index</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0</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2</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3</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4</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5</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6</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7</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8</a:t>
                      </a:r>
                      <a:endParaRPr sz="12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 sz="1200">
                          <a:latin typeface="Proxima Nova"/>
                          <a:ea typeface="Proxima Nova"/>
                          <a:cs typeface="Proxima Nova"/>
                          <a:sym typeface="Proxima Nova"/>
                        </a:rPr>
                        <a:t>Document #1</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2</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2</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0</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0</a:t>
                      </a:r>
                      <a:endParaRPr sz="12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 sz="1200" b="1">
                          <a:latin typeface="Proxima Nova"/>
                          <a:ea typeface="Proxima Nova"/>
                          <a:cs typeface="Proxima Nova"/>
                          <a:sym typeface="Proxima Nova"/>
                        </a:rPr>
                        <a:t>Document #2</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0</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0</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0</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0</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3"/>
                  </a:ext>
                </a:extLst>
              </a:tr>
            </a:tbl>
          </a:graphicData>
        </a:graphic>
      </p:graphicFrame>
      <p:sp>
        <p:nvSpPr>
          <p:cNvPr id="342" name="Google Shape;342;p45"/>
          <p:cNvSpPr/>
          <p:nvPr/>
        </p:nvSpPr>
        <p:spPr>
          <a:xfrm>
            <a:off x="3005100" y="4437300"/>
            <a:ext cx="3438300" cy="504600"/>
          </a:xfrm>
          <a:prstGeom prst="rect">
            <a:avLst/>
          </a:prstGeom>
          <a:no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457200" algn="ctr" rtl="0">
              <a:spcBef>
                <a:spcPts val="0"/>
              </a:spcBef>
              <a:spcAft>
                <a:spcPts val="0"/>
              </a:spcAft>
              <a:buNone/>
            </a:pPr>
            <a:r>
              <a:rPr lang="en" sz="1200" b="1">
                <a:latin typeface="Roboto"/>
                <a:ea typeface="Roboto"/>
                <a:cs typeface="Roboto"/>
                <a:sym typeface="Roboto"/>
              </a:rPr>
              <a:t>Document #2</a:t>
            </a:r>
            <a:r>
              <a:rPr lang="en" sz="1200">
                <a:latin typeface="Roboto"/>
                <a:ea typeface="Roboto"/>
                <a:cs typeface="Roboto"/>
                <a:sym typeface="Roboto"/>
              </a:rPr>
              <a:t> = [1, 0, 0, 1, 0, 1, 1, 0, 1]</a:t>
            </a:r>
            <a:endParaRPr sz="1200">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6"/>
          <p:cNvSpPr/>
          <p:nvPr/>
        </p:nvSpPr>
        <p:spPr>
          <a:xfrm>
            <a:off x="2012050" y="3372325"/>
            <a:ext cx="6329100" cy="6897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6"/>
          <p:cNvSpPr/>
          <p:nvPr/>
        </p:nvSpPr>
        <p:spPr>
          <a:xfrm>
            <a:off x="511650" y="624575"/>
            <a:ext cx="3653400" cy="5046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457200" algn="l" rtl="0">
              <a:spcBef>
                <a:spcPts val="0"/>
              </a:spcBef>
              <a:spcAft>
                <a:spcPts val="0"/>
              </a:spcAft>
              <a:buNone/>
            </a:pPr>
            <a:r>
              <a:rPr lang="en">
                <a:latin typeface="Roboto"/>
                <a:ea typeface="Roboto"/>
                <a:cs typeface="Roboto"/>
                <a:sym typeface="Roboto"/>
              </a:rPr>
              <a:t>He is a good boy. She is also good.</a:t>
            </a:r>
            <a:endParaRPr>
              <a:latin typeface="Roboto"/>
              <a:ea typeface="Roboto"/>
              <a:cs typeface="Roboto"/>
              <a:sym typeface="Roboto"/>
            </a:endParaRPr>
          </a:p>
        </p:txBody>
      </p:sp>
      <p:sp>
        <p:nvSpPr>
          <p:cNvPr id="349" name="Google Shape;349;p46"/>
          <p:cNvSpPr/>
          <p:nvPr/>
        </p:nvSpPr>
        <p:spPr>
          <a:xfrm>
            <a:off x="5001975" y="624575"/>
            <a:ext cx="3653400" cy="5046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457200" algn="l" rtl="0">
              <a:spcBef>
                <a:spcPts val="0"/>
              </a:spcBef>
              <a:spcAft>
                <a:spcPts val="0"/>
              </a:spcAft>
              <a:buNone/>
            </a:pPr>
            <a:r>
              <a:rPr lang="en">
                <a:latin typeface="Roboto"/>
                <a:ea typeface="Roboto"/>
                <a:cs typeface="Roboto"/>
                <a:sym typeface="Roboto"/>
              </a:rPr>
              <a:t>Radhika is a good person.</a:t>
            </a:r>
            <a:endParaRPr>
              <a:latin typeface="Roboto"/>
              <a:ea typeface="Roboto"/>
              <a:cs typeface="Roboto"/>
              <a:sym typeface="Roboto"/>
            </a:endParaRPr>
          </a:p>
        </p:txBody>
      </p:sp>
      <p:sp>
        <p:nvSpPr>
          <p:cNvPr id="350" name="Google Shape;350;p46"/>
          <p:cNvSpPr txBox="1"/>
          <p:nvPr/>
        </p:nvSpPr>
        <p:spPr>
          <a:xfrm>
            <a:off x="487125" y="250375"/>
            <a:ext cx="36534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Proxima Nova"/>
                <a:ea typeface="Proxima Nova"/>
                <a:cs typeface="Proxima Nova"/>
                <a:sym typeface="Proxima Nova"/>
              </a:rPr>
              <a:t>Document #1</a:t>
            </a:r>
            <a:endParaRPr sz="1200">
              <a:latin typeface="Proxima Nova"/>
              <a:ea typeface="Proxima Nova"/>
              <a:cs typeface="Proxima Nova"/>
              <a:sym typeface="Proxima Nova"/>
            </a:endParaRPr>
          </a:p>
        </p:txBody>
      </p:sp>
      <p:sp>
        <p:nvSpPr>
          <p:cNvPr id="351" name="Google Shape;351;p46"/>
          <p:cNvSpPr txBox="1"/>
          <p:nvPr/>
        </p:nvSpPr>
        <p:spPr>
          <a:xfrm>
            <a:off x="4977475" y="250375"/>
            <a:ext cx="36534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Proxima Nova"/>
                <a:ea typeface="Proxima Nova"/>
                <a:cs typeface="Proxima Nova"/>
                <a:sym typeface="Proxima Nova"/>
              </a:rPr>
              <a:t>Document #2</a:t>
            </a:r>
            <a:endParaRPr sz="1200">
              <a:latin typeface="Proxima Nova"/>
              <a:ea typeface="Proxima Nova"/>
              <a:cs typeface="Proxima Nova"/>
              <a:sym typeface="Proxima Nova"/>
            </a:endParaRPr>
          </a:p>
        </p:txBody>
      </p:sp>
      <p:sp>
        <p:nvSpPr>
          <p:cNvPr id="352" name="Google Shape;352;p46"/>
          <p:cNvSpPr/>
          <p:nvPr/>
        </p:nvSpPr>
        <p:spPr>
          <a:xfrm>
            <a:off x="2296500" y="1538975"/>
            <a:ext cx="4855500" cy="470700"/>
          </a:xfrm>
          <a:prstGeom prst="rect">
            <a:avLst/>
          </a:prstGeom>
          <a:solidFill>
            <a:srgbClr val="A4C2F4"/>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457200" algn="ctr" rtl="0">
              <a:spcBef>
                <a:spcPts val="0"/>
              </a:spcBef>
              <a:spcAft>
                <a:spcPts val="0"/>
              </a:spcAft>
              <a:buNone/>
            </a:pPr>
            <a:r>
              <a:rPr lang="en">
                <a:latin typeface="Roboto"/>
                <a:ea typeface="Roboto"/>
                <a:cs typeface="Roboto"/>
                <a:sym typeface="Roboto"/>
              </a:rPr>
              <a:t>a, also, boy, </a:t>
            </a:r>
            <a:r>
              <a:rPr lang="en">
                <a:solidFill>
                  <a:schemeClr val="dk1"/>
                </a:solidFill>
                <a:latin typeface="Roboto"/>
                <a:ea typeface="Roboto"/>
                <a:cs typeface="Roboto"/>
                <a:sym typeface="Roboto"/>
              </a:rPr>
              <a:t>good, </a:t>
            </a:r>
            <a:r>
              <a:rPr lang="en">
                <a:latin typeface="Roboto"/>
                <a:ea typeface="Roboto"/>
                <a:cs typeface="Roboto"/>
                <a:sym typeface="Roboto"/>
              </a:rPr>
              <a:t>He, is, </a:t>
            </a:r>
            <a:r>
              <a:rPr lang="en">
                <a:solidFill>
                  <a:schemeClr val="dk1"/>
                </a:solidFill>
                <a:latin typeface="Roboto"/>
                <a:ea typeface="Roboto"/>
                <a:cs typeface="Roboto"/>
                <a:sym typeface="Roboto"/>
              </a:rPr>
              <a:t>person, </a:t>
            </a:r>
            <a:r>
              <a:rPr lang="en">
                <a:latin typeface="Roboto"/>
                <a:ea typeface="Roboto"/>
                <a:cs typeface="Roboto"/>
                <a:sym typeface="Roboto"/>
              </a:rPr>
              <a:t>She, Radhika</a:t>
            </a:r>
            <a:endParaRPr>
              <a:latin typeface="Roboto"/>
              <a:ea typeface="Roboto"/>
              <a:cs typeface="Roboto"/>
              <a:sym typeface="Roboto"/>
            </a:endParaRPr>
          </a:p>
        </p:txBody>
      </p:sp>
      <p:sp>
        <p:nvSpPr>
          <p:cNvPr id="353" name="Google Shape;353;p46"/>
          <p:cNvSpPr txBox="1"/>
          <p:nvPr/>
        </p:nvSpPr>
        <p:spPr>
          <a:xfrm>
            <a:off x="2296500" y="1164875"/>
            <a:ext cx="45510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Proxima Nova"/>
                <a:ea typeface="Proxima Nova"/>
                <a:cs typeface="Proxima Nova"/>
                <a:sym typeface="Proxima Nova"/>
              </a:rPr>
              <a:t>Vocabulary</a:t>
            </a:r>
            <a:endParaRPr sz="1200">
              <a:latin typeface="Proxima Nova"/>
              <a:ea typeface="Proxima Nova"/>
              <a:cs typeface="Proxima Nova"/>
              <a:sym typeface="Proxima Nova"/>
            </a:endParaRPr>
          </a:p>
        </p:txBody>
      </p:sp>
      <p:graphicFrame>
        <p:nvGraphicFramePr>
          <p:cNvPr id="354" name="Google Shape;354;p46"/>
          <p:cNvGraphicFramePr/>
          <p:nvPr/>
        </p:nvGraphicFramePr>
        <p:xfrm>
          <a:off x="704075" y="2535000"/>
          <a:ext cx="3000000" cy="3000000"/>
        </p:xfrm>
        <a:graphic>
          <a:graphicData uri="http://schemas.openxmlformats.org/drawingml/2006/table">
            <a:tbl>
              <a:tblPr>
                <a:noFill/>
                <a:tableStyleId>{A1F33A4A-1154-4201-BB17-C65B28652CE7}</a:tableStyleId>
              </a:tblPr>
              <a:tblGrid>
                <a:gridCol w="1189925">
                  <a:extLst>
                    <a:ext uri="{9D8B030D-6E8A-4147-A177-3AD203B41FA5}">
                      <a16:colId xmlns:a16="http://schemas.microsoft.com/office/drawing/2014/main" val="20000"/>
                    </a:ext>
                  </a:extLst>
                </a:gridCol>
                <a:gridCol w="600000">
                  <a:extLst>
                    <a:ext uri="{9D8B030D-6E8A-4147-A177-3AD203B41FA5}">
                      <a16:colId xmlns:a16="http://schemas.microsoft.com/office/drawing/2014/main" val="20001"/>
                    </a:ext>
                  </a:extLst>
                </a:gridCol>
                <a:gridCol w="650100">
                  <a:extLst>
                    <a:ext uri="{9D8B030D-6E8A-4147-A177-3AD203B41FA5}">
                      <a16:colId xmlns:a16="http://schemas.microsoft.com/office/drawing/2014/main" val="20002"/>
                    </a:ext>
                  </a:extLst>
                </a:gridCol>
                <a:gridCol w="654325">
                  <a:extLst>
                    <a:ext uri="{9D8B030D-6E8A-4147-A177-3AD203B41FA5}">
                      <a16:colId xmlns:a16="http://schemas.microsoft.com/office/drawing/2014/main" val="20003"/>
                    </a:ext>
                  </a:extLst>
                </a:gridCol>
                <a:gridCol w="773575">
                  <a:extLst>
                    <a:ext uri="{9D8B030D-6E8A-4147-A177-3AD203B41FA5}">
                      <a16:colId xmlns:a16="http://schemas.microsoft.com/office/drawing/2014/main" val="20004"/>
                    </a:ext>
                  </a:extLst>
                </a:gridCol>
                <a:gridCol w="945025">
                  <a:extLst>
                    <a:ext uri="{9D8B030D-6E8A-4147-A177-3AD203B41FA5}">
                      <a16:colId xmlns:a16="http://schemas.microsoft.com/office/drawing/2014/main" val="20005"/>
                    </a:ext>
                  </a:extLst>
                </a:gridCol>
                <a:gridCol w="675600">
                  <a:extLst>
                    <a:ext uri="{9D8B030D-6E8A-4147-A177-3AD203B41FA5}">
                      <a16:colId xmlns:a16="http://schemas.microsoft.com/office/drawing/2014/main" val="20006"/>
                    </a:ext>
                  </a:extLst>
                </a:gridCol>
                <a:gridCol w="791725">
                  <a:extLst>
                    <a:ext uri="{9D8B030D-6E8A-4147-A177-3AD203B41FA5}">
                      <a16:colId xmlns:a16="http://schemas.microsoft.com/office/drawing/2014/main" val="20007"/>
                    </a:ext>
                  </a:extLst>
                </a:gridCol>
                <a:gridCol w="594375">
                  <a:extLst>
                    <a:ext uri="{9D8B030D-6E8A-4147-A177-3AD203B41FA5}">
                      <a16:colId xmlns:a16="http://schemas.microsoft.com/office/drawing/2014/main" val="20008"/>
                    </a:ext>
                  </a:extLst>
                </a:gridCol>
                <a:gridCol w="861175">
                  <a:extLst>
                    <a:ext uri="{9D8B030D-6E8A-4147-A177-3AD203B41FA5}">
                      <a16:colId xmlns:a16="http://schemas.microsoft.com/office/drawing/2014/main" val="20009"/>
                    </a:ext>
                  </a:extLst>
                </a:gridCol>
              </a:tblGrid>
              <a:tr h="396200">
                <a:tc>
                  <a:txBody>
                    <a:bodyPr/>
                    <a:lstStyle/>
                    <a:p>
                      <a:pPr marL="0" lvl="0" indent="0" algn="l" rtl="0">
                        <a:spcBef>
                          <a:spcPts val="0"/>
                        </a:spcBef>
                        <a:spcAft>
                          <a:spcPts val="0"/>
                        </a:spcAft>
                        <a:buNone/>
                      </a:pP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a</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also</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boy</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good</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He</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Is</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person</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She</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Radhika</a:t>
                      </a:r>
                      <a:endParaRPr sz="1200" b="1">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sz="1200">
                          <a:latin typeface="Proxima Nova"/>
                          <a:ea typeface="Proxima Nova"/>
                          <a:cs typeface="Proxima Nova"/>
                          <a:sym typeface="Proxima Nova"/>
                        </a:rPr>
                        <a:t>Index</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0</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2</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3</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4</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5</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6</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7</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8</a:t>
                      </a:r>
                      <a:endParaRPr sz="12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 sz="1200">
                          <a:latin typeface="Proxima Nova"/>
                          <a:ea typeface="Proxima Nova"/>
                          <a:cs typeface="Proxima Nova"/>
                          <a:sym typeface="Proxima Nova"/>
                        </a:rPr>
                        <a:t>Document #1</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2</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2</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0</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0</a:t>
                      </a:r>
                      <a:endParaRPr sz="12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 sz="1200" b="1">
                          <a:latin typeface="Proxima Nova"/>
                          <a:ea typeface="Proxima Nova"/>
                          <a:cs typeface="Proxima Nova"/>
                          <a:sym typeface="Proxima Nova"/>
                        </a:rPr>
                        <a:t>Document #2</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0</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0</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0</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0</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3"/>
                  </a:ext>
                </a:extLst>
              </a:tr>
            </a:tbl>
          </a:graphicData>
        </a:graphic>
      </p:graphicFrame>
      <p:sp>
        <p:nvSpPr>
          <p:cNvPr id="355" name="Google Shape;355;p46"/>
          <p:cNvSpPr txBox="1"/>
          <p:nvPr/>
        </p:nvSpPr>
        <p:spPr>
          <a:xfrm>
            <a:off x="944106" y="4371225"/>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b="1">
                <a:solidFill>
                  <a:srgbClr val="FF0000"/>
                </a:solidFill>
                <a:latin typeface="Architects Daughter"/>
                <a:ea typeface="Architects Daughter"/>
                <a:cs typeface="Architects Daughter"/>
                <a:sym typeface="Architects Daughter"/>
              </a:rPr>
              <a:t>Document Term Matrix (DTM)</a:t>
            </a:r>
            <a:endParaRPr sz="2400" b="1">
              <a:solidFill>
                <a:srgbClr val="FF0000"/>
              </a:solidFill>
              <a:latin typeface="Architects Daughter"/>
              <a:ea typeface="Architects Daughter"/>
              <a:cs typeface="Architects Daughter"/>
              <a:sym typeface="Architects Daughte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5"/>
                                        </p:tgtEl>
                                        <p:attrNameLst>
                                          <p:attrName>style.visibility</p:attrName>
                                        </p:attrNameLst>
                                      </p:cBhvr>
                                      <p:to>
                                        <p:strVal val="visible"/>
                                      </p:to>
                                    </p:set>
                                    <p:animEffect transition="in" filter="fade">
                                      <p:cBhvr>
                                        <p:cTn id="7" dur="1000"/>
                                        <p:tgtEl>
                                          <p:spTgt spid="355"/>
                                        </p:tgtEl>
                                      </p:cBhvr>
                                    </p:animEffect>
                                  </p:childTnLst>
                                </p:cTn>
                              </p:par>
                              <p:par>
                                <p:cTn id="8" presetID="10" presetClass="entr" presetSubtype="0" fill="hold" nodeType="withEffect">
                                  <p:stCondLst>
                                    <p:cond delay="0"/>
                                  </p:stCondLst>
                                  <p:childTnLst>
                                    <p:set>
                                      <p:cBhvr>
                                        <p:cTn id="9" dur="1" fill="hold">
                                          <p:stCondLst>
                                            <p:cond delay="0"/>
                                          </p:stCondLst>
                                        </p:cTn>
                                        <p:tgtEl>
                                          <p:spTgt spid="347"/>
                                        </p:tgtEl>
                                        <p:attrNameLst>
                                          <p:attrName>style.visibility</p:attrName>
                                        </p:attrNameLst>
                                      </p:cBhvr>
                                      <p:to>
                                        <p:strVal val="visible"/>
                                      </p:to>
                                    </p:set>
                                    <p:animEffect transition="in" filter="fade">
                                      <p:cBhvr>
                                        <p:cTn id="10" dur="1000"/>
                                        <p:tgtEl>
                                          <p:spTgt spid="3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7"/>
          <p:cNvSpPr txBox="1"/>
          <p:nvPr/>
        </p:nvSpPr>
        <p:spPr>
          <a:xfrm>
            <a:off x="1069669" y="2358000"/>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600">
                <a:solidFill>
                  <a:srgbClr val="1155CC"/>
                </a:solidFill>
                <a:latin typeface="Georgia"/>
                <a:ea typeface="Georgia"/>
                <a:cs typeface="Georgia"/>
                <a:sym typeface="Georgia"/>
              </a:rPr>
              <a:t>TF-IDF Vector</a:t>
            </a:r>
            <a:endParaRPr sz="3600">
              <a:solidFill>
                <a:srgbClr val="1155CC"/>
              </a:solidFill>
              <a:latin typeface="Georgia"/>
              <a:ea typeface="Georgia"/>
              <a:cs typeface="Georgia"/>
              <a:sym typeface="Georgia"/>
            </a:endParaRPr>
          </a:p>
          <a:p>
            <a:pPr marL="0" lvl="0" indent="0" algn="ctr" rtl="0">
              <a:lnSpc>
                <a:spcPct val="100000"/>
              </a:lnSpc>
              <a:spcBef>
                <a:spcPts val="0"/>
              </a:spcBef>
              <a:spcAft>
                <a:spcPts val="0"/>
              </a:spcAft>
              <a:buNone/>
            </a:pPr>
            <a:r>
              <a:rPr lang="en">
                <a:solidFill>
                  <a:srgbClr val="666666"/>
                </a:solidFill>
                <a:latin typeface="Georgia"/>
                <a:ea typeface="Georgia"/>
                <a:cs typeface="Georgia"/>
                <a:sym typeface="Georgia"/>
              </a:rPr>
              <a:t>Not just simple counting</a:t>
            </a:r>
            <a:endParaRPr>
              <a:solidFill>
                <a:srgbClr val="666666"/>
              </a:solidFill>
              <a:latin typeface="Georgia"/>
              <a:ea typeface="Georgia"/>
              <a:cs typeface="Georgia"/>
              <a:sym typeface="Georgi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p:nvPr/>
        </p:nvSpPr>
        <p:spPr>
          <a:xfrm>
            <a:off x="511650" y="624575"/>
            <a:ext cx="3653400" cy="5046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457200" algn="l" rtl="0">
              <a:spcBef>
                <a:spcPts val="0"/>
              </a:spcBef>
              <a:spcAft>
                <a:spcPts val="0"/>
              </a:spcAft>
              <a:buNone/>
            </a:pPr>
            <a:r>
              <a:rPr lang="en">
                <a:latin typeface="Roboto"/>
                <a:ea typeface="Roboto"/>
                <a:cs typeface="Roboto"/>
                <a:sym typeface="Roboto"/>
              </a:rPr>
              <a:t>He is a good boy. She is also good.</a:t>
            </a:r>
            <a:endParaRPr>
              <a:latin typeface="Roboto"/>
              <a:ea typeface="Roboto"/>
              <a:cs typeface="Roboto"/>
              <a:sym typeface="Roboto"/>
            </a:endParaRPr>
          </a:p>
        </p:txBody>
      </p:sp>
      <p:sp>
        <p:nvSpPr>
          <p:cNvPr id="366" name="Google Shape;366;p48"/>
          <p:cNvSpPr txBox="1"/>
          <p:nvPr/>
        </p:nvSpPr>
        <p:spPr>
          <a:xfrm>
            <a:off x="487125" y="250375"/>
            <a:ext cx="36534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Proxima Nova"/>
                <a:ea typeface="Proxima Nova"/>
                <a:cs typeface="Proxima Nova"/>
                <a:sym typeface="Proxima Nova"/>
              </a:rPr>
              <a:t>Document #1</a:t>
            </a:r>
            <a:endParaRPr sz="1200">
              <a:latin typeface="Proxima Nova"/>
              <a:ea typeface="Proxima Nova"/>
              <a:cs typeface="Proxima Nova"/>
              <a:sym typeface="Proxima Nova"/>
            </a:endParaRPr>
          </a:p>
        </p:txBody>
      </p:sp>
      <p:graphicFrame>
        <p:nvGraphicFramePr>
          <p:cNvPr id="367" name="Google Shape;367;p48"/>
          <p:cNvGraphicFramePr/>
          <p:nvPr/>
        </p:nvGraphicFramePr>
        <p:xfrm>
          <a:off x="511650" y="1475375"/>
          <a:ext cx="3000000" cy="3000000"/>
        </p:xfrm>
        <a:graphic>
          <a:graphicData uri="http://schemas.openxmlformats.org/drawingml/2006/table">
            <a:tbl>
              <a:tblPr>
                <a:noFill/>
                <a:tableStyleId>{A1F33A4A-1154-4201-BB17-C65B28652CE7}</a:tableStyleId>
              </a:tblPr>
              <a:tblGrid>
                <a:gridCol w="627175">
                  <a:extLst>
                    <a:ext uri="{9D8B030D-6E8A-4147-A177-3AD203B41FA5}">
                      <a16:colId xmlns:a16="http://schemas.microsoft.com/office/drawing/2014/main" val="20000"/>
                    </a:ext>
                  </a:extLst>
                </a:gridCol>
                <a:gridCol w="801475">
                  <a:extLst>
                    <a:ext uri="{9D8B030D-6E8A-4147-A177-3AD203B41FA5}">
                      <a16:colId xmlns:a16="http://schemas.microsoft.com/office/drawing/2014/main" val="20001"/>
                    </a:ext>
                  </a:extLst>
                </a:gridCol>
              </a:tblGrid>
              <a:tr h="396200">
                <a:tc>
                  <a:txBody>
                    <a:bodyPr/>
                    <a:lstStyle/>
                    <a:p>
                      <a:pPr marL="0" lvl="0" indent="0" algn="l" rtl="0">
                        <a:spcBef>
                          <a:spcPts val="0"/>
                        </a:spcBef>
                        <a:spcAft>
                          <a:spcPts val="0"/>
                        </a:spcAft>
                        <a:buNone/>
                      </a:pPr>
                      <a:r>
                        <a:rPr lang="en" sz="1200">
                          <a:latin typeface="Proxima Nova"/>
                          <a:ea typeface="Proxima Nova"/>
                          <a:cs typeface="Proxima Nova"/>
                          <a:sym typeface="Proxima Nova"/>
                        </a:rPr>
                        <a:t>He</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sz="1200">
                          <a:latin typeface="Proxima Nova"/>
                          <a:ea typeface="Proxima Nova"/>
                          <a:cs typeface="Proxima Nova"/>
                          <a:sym typeface="Proxima Nova"/>
                        </a:rPr>
                        <a:t>is</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2</a:t>
                      </a:r>
                      <a:endParaRPr sz="12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 sz="1200">
                          <a:latin typeface="Proxima Nova"/>
                          <a:ea typeface="Proxima Nova"/>
                          <a:cs typeface="Proxima Nova"/>
                          <a:sym typeface="Proxima Nova"/>
                        </a:rPr>
                        <a:t>a</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 sz="1200">
                          <a:latin typeface="Proxima Nova"/>
                          <a:ea typeface="Proxima Nova"/>
                          <a:cs typeface="Proxima Nova"/>
                          <a:sym typeface="Proxima Nova"/>
                        </a:rPr>
                        <a:t>good</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2</a:t>
                      </a:r>
                      <a:endParaRPr sz="12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 sz="1200">
                          <a:latin typeface="Proxima Nova"/>
                          <a:ea typeface="Proxima Nova"/>
                          <a:cs typeface="Proxima Nova"/>
                          <a:sym typeface="Proxima Nova"/>
                        </a:rPr>
                        <a:t>boy</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en" sz="1200">
                          <a:latin typeface="Proxima Nova"/>
                          <a:ea typeface="Proxima Nova"/>
                          <a:cs typeface="Proxima Nova"/>
                          <a:sym typeface="Proxima Nova"/>
                        </a:rPr>
                        <a:t>she</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5"/>
                  </a:ext>
                </a:extLst>
              </a:tr>
              <a:tr h="396200">
                <a:tc>
                  <a:txBody>
                    <a:bodyPr/>
                    <a:lstStyle/>
                    <a:p>
                      <a:pPr marL="0" lvl="0" indent="0" algn="l" rtl="0">
                        <a:spcBef>
                          <a:spcPts val="0"/>
                        </a:spcBef>
                        <a:spcAft>
                          <a:spcPts val="0"/>
                        </a:spcAft>
                        <a:buNone/>
                      </a:pPr>
                      <a:r>
                        <a:rPr lang="en" sz="1200">
                          <a:latin typeface="Proxima Nova"/>
                          <a:ea typeface="Proxima Nova"/>
                          <a:cs typeface="Proxima Nova"/>
                          <a:sym typeface="Proxima Nova"/>
                        </a:rPr>
                        <a:t>also</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6"/>
                  </a:ext>
                </a:extLst>
              </a:tr>
              <a:tr h="396200">
                <a:tc>
                  <a:txBody>
                    <a:bodyPr/>
                    <a:lstStyle/>
                    <a:p>
                      <a:pPr marL="0" lvl="0" indent="0" algn="l" rtl="0">
                        <a:spcBef>
                          <a:spcPts val="0"/>
                        </a:spcBef>
                        <a:spcAft>
                          <a:spcPts val="0"/>
                        </a:spcAft>
                        <a:buNone/>
                      </a:pPr>
                      <a:r>
                        <a:rPr lang="en" sz="1200" b="1">
                          <a:latin typeface="Proxima Nova"/>
                          <a:ea typeface="Proxima Nova"/>
                          <a:cs typeface="Proxima Nova"/>
                          <a:sym typeface="Proxima Nova"/>
                        </a:rPr>
                        <a:t>Total</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9</a:t>
                      </a:r>
                      <a:endParaRPr sz="1200" b="1">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7"/>
                  </a:ext>
                </a:extLst>
              </a:tr>
            </a:tbl>
          </a:graphicData>
        </a:graphic>
      </p:graphicFrame>
      <p:sp>
        <p:nvSpPr>
          <p:cNvPr id="368" name="Google Shape;368;p48"/>
          <p:cNvSpPr txBox="1"/>
          <p:nvPr/>
        </p:nvSpPr>
        <p:spPr>
          <a:xfrm>
            <a:off x="4770335" y="2747725"/>
            <a:ext cx="2684100" cy="877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434343"/>
                </a:solidFill>
                <a:latin typeface="Cambria"/>
                <a:ea typeface="Cambria"/>
                <a:cs typeface="Cambria"/>
                <a:sym typeface="Cambria"/>
              </a:rPr>
              <a:t>TF(He, doc#1) = 1/9 = 0.11</a:t>
            </a:r>
            <a:endParaRPr>
              <a:solidFill>
                <a:srgbClr val="434343"/>
              </a:solidFill>
              <a:latin typeface="Cambria"/>
              <a:ea typeface="Cambria"/>
              <a:cs typeface="Cambria"/>
              <a:sym typeface="Cambria"/>
            </a:endParaRPr>
          </a:p>
          <a:p>
            <a:pPr marL="0" lvl="0" indent="0" algn="l" rtl="0">
              <a:lnSpc>
                <a:spcPct val="100000"/>
              </a:lnSpc>
              <a:spcBef>
                <a:spcPts val="0"/>
              </a:spcBef>
              <a:spcAft>
                <a:spcPts val="0"/>
              </a:spcAft>
              <a:buNone/>
            </a:pPr>
            <a:endParaRPr>
              <a:solidFill>
                <a:srgbClr val="434343"/>
              </a:solidFill>
              <a:latin typeface="Cambria"/>
              <a:ea typeface="Cambria"/>
              <a:cs typeface="Cambria"/>
              <a:sym typeface="Cambria"/>
            </a:endParaRPr>
          </a:p>
          <a:p>
            <a:pPr marL="0" lvl="0" indent="0" algn="l" rtl="0">
              <a:lnSpc>
                <a:spcPct val="100000"/>
              </a:lnSpc>
              <a:spcBef>
                <a:spcPts val="0"/>
              </a:spcBef>
              <a:spcAft>
                <a:spcPts val="0"/>
              </a:spcAft>
              <a:buNone/>
            </a:pPr>
            <a:r>
              <a:rPr lang="en">
                <a:solidFill>
                  <a:srgbClr val="434343"/>
                </a:solidFill>
                <a:latin typeface="Cambria"/>
                <a:ea typeface="Cambria"/>
                <a:cs typeface="Cambria"/>
                <a:sym typeface="Cambria"/>
              </a:rPr>
              <a:t>TF(good, doc#1) =  2/9 = 0.22</a:t>
            </a:r>
            <a:endParaRPr>
              <a:solidFill>
                <a:srgbClr val="434343"/>
              </a:solidFill>
              <a:latin typeface="Cambria"/>
              <a:ea typeface="Cambria"/>
              <a:cs typeface="Cambria"/>
              <a:sym typeface="Cambria"/>
            </a:endParaRPr>
          </a:p>
        </p:txBody>
      </p:sp>
      <p:pic>
        <p:nvPicPr>
          <p:cNvPr id="369" name="Google Shape;369;p48"/>
          <p:cNvPicPr preferRelativeResize="0"/>
          <p:nvPr/>
        </p:nvPicPr>
        <p:blipFill>
          <a:blip r:embed="rId3">
            <a:alphaModFix/>
          </a:blip>
          <a:stretch>
            <a:fillRect/>
          </a:stretch>
        </p:blipFill>
        <p:spPr>
          <a:xfrm>
            <a:off x="4140513" y="1677775"/>
            <a:ext cx="3943737" cy="590000"/>
          </a:xfrm>
          <a:prstGeom prst="rect">
            <a:avLst/>
          </a:prstGeom>
          <a:noFill/>
          <a:ln>
            <a:noFill/>
          </a:ln>
        </p:spPr>
      </p:pic>
      <p:sp>
        <p:nvSpPr>
          <p:cNvPr id="370" name="Google Shape;370;p48"/>
          <p:cNvSpPr/>
          <p:nvPr/>
        </p:nvSpPr>
        <p:spPr>
          <a:xfrm>
            <a:off x="3940650" y="4050500"/>
            <a:ext cx="3653400" cy="660000"/>
          </a:xfrm>
          <a:prstGeom prst="rect">
            <a:avLst/>
          </a:prstGeom>
          <a:solidFill>
            <a:srgbClr val="C9DAF8"/>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457200" algn="ctr" rtl="0">
              <a:spcBef>
                <a:spcPts val="0"/>
              </a:spcBef>
              <a:spcAft>
                <a:spcPts val="0"/>
              </a:spcAft>
              <a:buNone/>
            </a:pPr>
            <a:r>
              <a:rPr lang="en" sz="1200">
                <a:latin typeface="Roboto"/>
                <a:ea typeface="Roboto"/>
                <a:cs typeface="Roboto"/>
                <a:sym typeface="Roboto"/>
              </a:rPr>
              <a:t>TF captures how important a word is to the document (without looking at other documents in the dataset) </a:t>
            </a:r>
            <a:endParaRPr sz="1200">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7"/>
                                        </p:tgtEl>
                                        <p:attrNameLst>
                                          <p:attrName>style.visibility</p:attrName>
                                        </p:attrNameLst>
                                      </p:cBhvr>
                                      <p:to>
                                        <p:strVal val="visible"/>
                                      </p:to>
                                    </p:set>
                                    <p:animEffect transition="in" filter="fade">
                                      <p:cBhvr>
                                        <p:cTn id="7" dur="1000"/>
                                        <p:tgtEl>
                                          <p:spTgt spid="3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9"/>
                                        </p:tgtEl>
                                        <p:attrNameLst>
                                          <p:attrName>style.visibility</p:attrName>
                                        </p:attrNameLst>
                                      </p:cBhvr>
                                      <p:to>
                                        <p:strVal val="visible"/>
                                      </p:to>
                                    </p:set>
                                    <p:animEffect transition="in" filter="fade">
                                      <p:cBhvr>
                                        <p:cTn id="12" dur="1000"/>
                                        <p:tgtEl>
                                          <p:spTgt spid="36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8">
                                            <p:txEl>
                                              <p:pRg st="0" end="0"/>
                                            </p:txEl>
                                          </p:spTgt>
                                        </p:tgtEl>
                                        <p:attrNameLst>
                                          <p:attrName>style.visibility</p:attrName>
                                        </p:attrNameLst>
                                      </p:cBhvr>
                                      <p:to>
                                        <p:strVal val="visible"/>
                                      </p:to>
                                    </p:set>
                                    <p:animEffect transition="in" filter="fade">
                                      <p:cBhvr>
                                        <p:cTn id="17" dur="1000"/>
                                        <p:tgtEl>
                                          <p:spTgt spid="36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8">
                                            <p:txEl>
                                              <p:pRg st="1" end="1"/>
                                            </p:txEl>
                                          </p:spTgt>
                                        </p:tgtEl>
                                        <p:attrNameLst>
                                          <p:attrName>style.visibility</p:attrName>
                                        </p:attrNameLst>
                                      </p:cBhvr>
                                      <p:to>
                                        <p:strVal val="visible"/>
                                      </p:to>
                                    </p:set>
                                    <p:animEffect transition="in" filter="fade">
                                      <p:cBhvr>
                                        <p:cTn id="22" dur="1000"/>
                                        <p:tgtEl>
                                          <p:spTgt spid="368">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68">
                                            <p:txEl>
                                              <p:pRg st="2" end="2"/>
                                            </p:txEl>
                                          </p:spTgt>
                                        </p:tgtEl>
                                        <p:attrNameLst>
                                          <p:attrName>style.visibility</p:attrName>
                                        </p:attrNameLst>
                                      </p:cBhvr>
                                      <p:to>
                                        <p:strVal val="visible"/>
                                      </p:to>
                                    </p:set>
                                    <p:animEffect transition="in" filter="fade">
                                      <p:cBhvr>
                                        <p:cTn id="27" dur="1000"/>
                                        <p:tgtEl>
                                          <p:spTgt spid="368">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70"/>
                                        </p:tgtEl>
                                        <p:attrNameLst>
                                          <p:attrName>style.visibility</p:attrName>
                                        </p:attrNameLst>
                                      </p:cBhvr>
                                      <p:to>
                                        <p:strVal val="visible"/>
                                      </p:to>
                                    </p:set>
                                    <p:animEffect transition="in" filter="fade">
                                      <p:cBhvr>
                                        <p:cTn id="32" dur="1000"/>
                                        <p:tgtEl>
                                          <p:spTgt spid="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9"/>
          <p:cNvSpPr/>
          <p:nvPr/>
        </p:nvSpPr>
        <p:spPr>
          <a:xfrm>
            <a:off x="5001975" y="624575"/>
            <a:ext cx="3653400" cy="5046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457200" algn="l" rtl="0">
              <a:spcBef>
                <a:spcPts val="0"/>
              </a:spcBef>
              <a:spcAft>
                <a:spcPts val="0"/>
              </a:spcAft>
              <a:buNone/>
            </a:pPr>
            <a:r>
              <a:rPr lang="en">
                <a:latin typeface="Roboto"/>
                <a:ea typeface="Roboto"/>
                <a:cs typeface="Roboto"/>
                <a:sym typeface="Roboto"/>
              </a:rPr>
              <a:t>Radhika is a good person.</a:t>
            </a:r>
            <a:endParaRPr>
              <a:latin typeface="Roboto"/>
              <a:ea typeface="Roboto"/>
              <a:cs typeface="Roboto"/>
              <a:sym typeface="Roboto"/>
            </a:endParaRPr>
          </a:p>
        </p:txBody>
      </p:sp>
      <p:sp>
        <p:nvSpPr>
          <p:cNvPr id="376" name="Google Shape;376;p49"/>
          <p:cNvSpPr txBox="1"/>
          <p:nvPr/>
        </p:nvSpPr>
        <p:spPr>
          <a:xfrm>
            <a:off x="4977475" y="250375"/>
            <a:ext cx="36534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Proxima Nova"/>
                <a:ea typeface="Proxima Nova"/>
                <a:cs typeface="Proxima Nova"/>
                <a:sym typeface="Proxima Nova"/>
              </a:rPr>
              <a:t>Document #2</a:t>
            </a:r>
            <a:endParaRPr sz="1200">
              <a:latin typeface="Proxima Nova"/>
              <a:ea typeface="Proxima Nova"/>
              <a:cs typeface="Proxima Nova"/>
              <a:sym typeface="Proxima Nova"/>
            </a:endParaRPr>
          </a:p>
        </p:txBody>
      </p:sp>
      <p:graphicFrame>
        <p:nvGraphicFramePr>
          <p:cNvPr id="377" name="Google Shape;377;p49"/>
          <p:cNvGraphicFramePr/>
          <p:nvPr/>
        </p:nvGraphicFramePr>
        <p:xfrm>
          <a:off x="511650" y="1475375"/>
          <a:ext cx="3000000" cy="3000000"/>
        </p:xfrm>
        <a:graphic>
          <a:graphicData uri="http://schemas.openxmlformats.org/drawingml/2006/table">
            <a:tbl>
              <a:tblPr>
                <a:noFill/>
                <a:tableStyleId>{A1F33A4A-1154-4201-BB17-C65B28652CE7}</a:tableStyleId>
              </a:tblPr>
              <a:tblGrid>
                <a:gridCol w="749625">
                  <a:extLst>
                    <a:ext uri="{9D8B030D-6E8A-4147-A177-3AD203B41FA5}">
                      <a16:colId xmlns:a16="http://schemas.microsoft.com/office/drawing/2014/main" val="20000"/>
                    </a:ext>
                  </a:extLst>
                </a:gridCol>
                <a:gridCol w="679025">
                  <a:extLst>
                    <a:ext uri="{9D8B030D-6E8A-4147-A177-3AD203B41FA5}">
                      <a16:colId xmlns:a16="http://schemas.microsoft.com/office/drawing/2014/main" val="20001"/>
                    </a:ext>
                  </a:extLst>
                </a:gridCol>
              </a:tblGrid>
              <a:tr h="396200">
                <a:tc>
                  <a:txBody>
                    <a:bodyPr/>
                    <a:lstStyle/>
                    <a:p>
                      <a:pPr marL="0" lvl="0" indent="0" algn="l" rtl="0">
                        <a:spcBef>
                          <a:spcPts val="0"/>
                        </a:spcBef>
                        <a:spcAft>
                          <a:spcPts val="0"/>
                        </a:spcAft>
                        <a:buNone/>
                      </a:pPr>
                      <a:r>
                        <a:rPr lang="en" sz="1200">
                          <a:latin typeface="Proxima Nova"/>
                          <a:ea typeface="Proxima Nova"/>
                          <a:cs typeface="Proxima Nova"/>
                          <a:sym typeface="Proxima Nova"/>
                        </a:rPr>
                        <a:t>Radhika</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sz="1200">
                          <a:latin typeface="Proxima Nova"/>
                          <a:ea typeface="Proxima Nova"/>
                          <a:cs typeface="Proxima Nova"/>
                          <a:sym typeface="Proxima Nova"/>
                        </a:rPr>
                        <a:t>is</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 sz="1200">
                          <a:latin typeface="Proxima Nova"/>
                          <a:ea typeface="Proxima Nova"/>
                          <a:cs typeface="Proxima Nova"/>
                          <a:sym typeface="Proxima Nova"/>
                        </a:rPr>
                        <a:t>a</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 sz="1200">
                          <a:latin typeface="Proxima Nova"/>
                          <a:ea typeface="Proxima Nova"/>
                          <a:cs typeface="Proxima Nova"/>
                          <a:sym typeface="Proxima Nova"/>
                        </a:rPr>
                        <a:t>good</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 sz="1200">
                          <a:latin typeface="Proxima Nova"/>
                          <a:ea typeface="Proxima Nova"/>
                          <a:cs typeface="Proxima Nova"/>
                          <a:sym typeface="Proxima Nova"/>
                        </a:rPr>
                        <a:t>person</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en" sz="1200" b="1">
                          <a:latin typeface="Proxima Nova"/>
                          <a:ea typeface="Proxima Nova"/>
                          <a:cs typeface="Proxima Nova"/>
                          <a:sym typeface="Proxima Nova"/>
                        </a:rPr>
                        <a:t>Total</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5</a:t>
                      </a:r>
                      <a:endParaRPr sz="1200" b="1">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5"/>
                  </a:ext>
                </a:extLst>
              </a:tr>
            </a:tbl>
          </a:graphicData>
        </a:graphic>
      </p:graphicFrame>
      <p:sp>
        <p:nvSpPr>
          <p:cNvPr id="378" name="Google Shape;378;p49"/>
          <p:cNvSpPr txBox="1"/>
          <p:nvPr/>
        </p:nvSpPr>
        <p:spPr>
          <a:xfrm>
            <a:off x="2961625" y="2747725"/>
            <a:ext cx="2684100" cy="1104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434343"/>
                </a:solidFill>
                <a:latin typeface="Cambria"/>
                <a:ea typeface="Cambria"/>
                <a:cs typeface="Cambria"/>
                <a:sym typeface="Cambria"/>
              </a:rPr>
              <a:t>TF(He, doc#2) = 0/5 = 0</a:t>
            </a:r>
            <a:endParaRPr>
              <a:solidFill>
                <a:srgbClr val="434343"/>
              </a:solidFill>
              <a:latin typeface="Cambria"/>
              <a:ea typeface="Cambria"/>
              <a:cs typeface="Cambria"/>
              <a:sym typeface="Cambria"/>
            </a:endParaRPr>
          </a:p>
          <a:p>
            <a:pPr marL="0" lvl="0" indent="0" algn="l" rtl="0">
              <a:lnSpc>
                <a:spcPct val="100000"/>
              </a:lnSpc>
              <a:spcBef>
                <a:spcPts val="0"/>
              </a:spcBef>
              <a:spcAft>
                <a:spcPts val="0"/>
              </a:spcAft>
              <a:buNone/>
            </a:pPr>
            <a:endParaRPr>
              <a:solidFill>
                <a:srgbClr val="434343"/>
              </a:solidFill>
              <a:latin typeface="Cambria"/>
              <a:ea typeface="Cambria"/>
              <a:cs typeface="Cambria"/>
              <a:sym typeface="Cambria"/>
            </a:endParaRPr>
          </a:p>
          <a:p>
            <a:pPr marL="0" lvl="0" indent="0" algn="l" rtl="0">
              <a:lnSpc>
                <a:spcPct val="100000"/>
              </a:lnSpc>
              <a:spcBef>
                <a:spcPts val="0"/>
              </a:spcBef>
              <a:spcAft>
                <a:spcPts val="0"/>
              </a:spcAft>
              <a:buNone/>
            </a:pPr>
            <a:r>
              <a:rPr lang="en">
                <a:solidFill>
                  <a:srgbClr val="434343"/>
                </a:solidFill>
                <a:latin typeface="Cambria"/>
                <a:ea typeface="Cambria"/>
                <a:cs typeface="Cambria"/>
                <a:sym typeface="Cambria"/>
              </a:rPr>
              <a:t>TF(good, doc#2) =  1/5 = 0.2</a:t>
            </a:r>
            <a:endParaRPr>
              <a:solidFill>
                <a:srgbClr val="434343"/>
              </a:solidFill>
              <a:latin typeface="Cambria"/>
              <a:ea typeface="Cambria"/>
              <a:cs typeface="Cambria"/>
              <a:sym typeface="Cambria"/>
            </a:endParaRPr>
          </a:p>
        </p:txBody>
      </p:sp>
      <p:pic>
        <p:nvPicPr>
          <p:cNvPr id="379" name="Google Shape;379;p49"/>
          <p:cNvPicPr preferRelativeResize="0"/>
          <p:nvPr/>
        </p:nvPicPr>
        <p:blipFill>
          <a:blip r:embed="rId3">
            <a:alphaModFix/>
          </a:blip>
          <a:stretch>
            <a:fillRect/>
          </a:stretch>
        </p:blipFill>
        <p:spPr>
          <a:xfrm>
            <a:off x="2600138" y="1677775"/>
            <a:ext cx="3943737" cy="590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9"/>
                                        </p:tgtEl>
                                        <p:attrNameLst>
                                          <p:attrName>style.visibility</p:attrName>
                                        </p:attrNameLst>
                                      </p:cBhvr>
                                      <p:to>
                                        <p:strVal val="visible"/>
                                      </p:to>
                                    </p:set>
                                    <p:animEffect transition="in" filter="fade">
                                      <p:cBhvr>
                                        <p:cTn id="7" dur="1000"/>
                                        <p:tgtEl>
                                          <p:spTgt spid="3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8">
                                            <p:txEl>
                                              <p:pRg st="0" end="0"/>
                                            </p:txEl>
                                          </p:spTgt>
                                        </p:tgtEl>
                                        <p:attrNameLst>
                                          <p:attrName>style.visibility</p:attrName>
                                        </p:attrNameLst>
                                      </p:cBhvr>
                                      <p:to>
                                        <p:strVal val="visible"/>
                                      </p:to>
                                    </p:set>
                                    <p:animEffect transition="in" filter="fade">
                                      <p:cBhvr>
                                        <p:cTn id="12" dur="1000"/>
                                        <p:tgtEl>
                                          <p:spTgt spid="37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8">
                                            <p:txEl>
                                              <p:pRg st="1" end="1"/>
                                            </p:txEl>
                                          </p:spTgt>
                                        </p:tgtEl>
                                        <p:attrNameLst>
                                          <p:attrName>style.visibility</p:attrName>
                                        </p:attrNameLst>
                                      </p:cBhvr>
                                      <p:to>
                                        <p:strVal val="visible"/>
                                      </p:to>
                                    </p:set>
                                    <p:animEffect transition="in" filter="fade">
                                      <p:cBhvr>
                                        <p:cTn id="17" dur="1000"/>
                                        <p:tgtEl>
                                          <p:spTgt spid="37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8">
                                            <p:txEl>
                                              <p:pRg st="2" end="2"/>
                                            </p:txEl>
                                          </p:spTgt>
                                        </p:tgtEl>
                                        <p:attrNameLst>
                                          <p:attrName>style.visibility</p:attrName>
                                        </p:attrNameLst>
                                      </p:cBhvr>
                                      <p:to>
                                        <p:strVal val="visible"/>
                                      </p:to>
                                    </p:set>
                                    <p:animEffect transition="in" filter="fade">
                                      <p:cBhvr>
                                        <p:cTn id="22" dur="1000"/>
                                        <p:tgtEl>
                                          <p:spTgt spid="37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50"/>
          <p:cNvSpPr/>
          <p:nvPr/>
        </p:nvSpPr>
        <p:spPr>
          <a:xfrm>
            <a:off x="511650" y="624575"/>
            <a:ext cx="3653400" cy="5046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457200" algn="l" rtl="0">
              <a:spcBef>
                <a:spcPts val="0"/>
              </a:spcBef>
              <a:spcAft>
                <a:spcPts val="0"/>
              </a:spcAft>
              <a:buNone/>
            </a:pPr>
            <a:r>
              <a:rPr lang="en">
                <a:latin typeface="Roboto"/>
                <a:ea typeface="Roboto"/>
                <a:cs typeface="Roboto"/>
                <a:sym typeface="Roboto"/>
              </a:rPr>
              <a:t>He is a good boy. She is also good.</a:t>
            </a:r>
            <a:endParaRPr>
              <a:latin typeface="Roboto"/>
              <a:ea typeface="Roboto"/>
              <a:cs typeface="Roboto"/>
              <a:sym typeface="Roboto"/>
            </a:endParaRPr>
          </a:p>
        </p:txBody>
      </p:sp>
      <p:sp>
        <p:nvSpPr>
          <p:cNvPr id="385" name="Google Shape;385;p50"/>
          <p:cNvSpPr txBox="1"/>
          <p:nvPr/>
        </p:nvSpPr>
        <p:spPr>
          <a:xfrm>
            <a:off x="487125" y="250375"/>
            <a:ext cx="36534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Proxima Nova"/>
                <a:ea typeface="Proxima Nova"/>
                <a:cs typeface="Proxima Nova"/>
                <a:sym typeface="Proxima Nova"/>
              </a:rPr>
              <a:t>Document #1</a:t>
            </a:r>
            <a:endParaRPr sz="1200">
              <a:latin typeface="Proxima Nova"/>
              <a:ea typeface="Proxima Nova"/>
              <a:cs typeface="Proxima Nova"/>
              <a:sym typeface="Proxima Nova"/>
            </a:endParaRPr>
          </a:p>
        </p:txBody>
      </p:sp>
      <p:graphicFrame>
        <p:nvGraphicFramePr>
          <p:cNvPr id="386" name="Google Shape;386;p50"/>
          <p:cNvGraphicFramePr/>
          <p:nvPr/>
        </p:nvGraphicFramePr>
        <p:xfrm>
          <a:off x="511650" y="1475375"/>
          <a:ext cx="3000000" cy="3000000"/>
        </p:xfrm>
        <a:graphic>
          <a:graphicData uri="http://schemas.openxmlformats.org/drawingml/2006/table">
            <a:tbl>
              <a:tblPr>
                <a:noFill/>
                <a:tableStyleId>{A1F33A4A-1154-4201-BB17-C65B28652CE7}</a:tableStyleId>
              </a:tblPr>
              <a:tblGrid>
                <a:gridCol w="627175">
                  <a:extLst>
                    <a:ext uri="{9D8B030D-6E8A-4147-A177-3AD203B41FA5}">
                      <a16:colId xmlns:a16="http://schemas.microsoft.com/office/drawing/2014/main" val="20000"/>
                    </a:ext>
                  </a:extLst>
                </a:gridCol>
                <a:gridCol w="801475">
                  <a:extLst>
                    <a:ext uri="{9D8B030D-6E8A-4147-A177-3AD203B41FA5}">
                      <a16:colId xmlns:a16="http://schemas.microsoft.com/office/drawing/2014/main" val="20001"/>
                    </a:ext>
                  </a:extLst>
                </a:gridCol>
              </a:tblGrid>
              <a:tr h="396200">
                <a:tc>
                  <a:txBody>
                    <a:bodyPr/>
                    <a:lstStyle/>
                    <a:p>
                      <a:pPr marL="0" lvl="0" indent="0" algn="l" rtl="0">
                        <a:spcBef>
                          <a:spcPts val="0"/>
                        </a:spcBef>
                        <a:spcAft>
                          <a:spcPts val="0"/>
                        </a:spcAft>
                        <a:buNone/>
                      </a:pPr>
                      <a:r>
                        <a:rPr lang="en" sz="1200">
                          <a:latin typeface="Proxima Nova"/>
                          <a:ea typeface="Proxima Nova"/>
                          <a:cs typeface="Proxima Nova"/>
                          <a:sym typeface="Proxima Nova"/>
                        </a:rPr>
                        <a:t>He</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sz="1200">
                          <a:latin typeface="Proxima Nova"/>
                          <a:ea typeface="Proxima Nova"/>
                          <a:cs typeface="Proxima Nova"/>
                          <a:sym typeface="Proxima Nova"/>
                        </a:rPr>
                        <a:t>is</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2</a:t>
                      </a:r>
                      <a:endParaRPr sz="12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 sz="1200">
                          <a:latin typeface="Proxima Nova"/>
                          <a:ea typeface="Proxima Nova"/>
                          <a:cs typeface="Proxima Nova"/>
                          <a:sym typeface="Proxima Nova"/>
                        </a:rPr>
                        <a:t>a</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 sz="1200">
                          <a:latin typeface="Proxima Nova"/>
                          <a:ea typeface="Proxima Nova"/>
                          <a:cs typeface="Proxima Nova"/>
                          <a:sym typeface="Proxima Nova"/>
                        </a:rPr>
                        <a:t>good</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2</a:t>
                      </a:r>
                      <a:endParaRPr sz="12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 sz="1200">
                          <a:latin typeface="Proxima Nova"/>
                          <a:ea typeface="Proxima Nova"/>
                          <a:cs typeface="Proxima Nova"/>
                          <a:sym typeface="Proxima Nova"/>
                        </a:rPr>
                        <a:t>boy</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en" sz="1200">
                          <a:latin typeface="Proxima Nova"/>
                          <a:ea typeface="Proxima Nova"/>
                          <a:cs typeface="Proxima Nova"/>
                          <a:sym typeface="Proxima Nova"/>
                        </a:rPr>
                        <a:t>she</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5"/>
                  </a:ext>
                </a:extLst>
              </a:tr>
              <a:tr h="396200">
                <a:tc>
                  <a:txBody>
                    <a:bodyPr/>
                    <a:lstStyle/>
                    <a:p>
                      <a:pPr marL="0" lvl="0" indent="0" algn="l" rtl="0">
                        <a:spcBef>
                          <a:spcPts val="0"/>
                        </a:spcBef>
                        <a:spcAft>
                          <a:spcPts val="0"/>
                        </a:spcAft>
                        <a:buNone/>
                      </a:pPr>
                      <a:r>
                        <a:rPr lang="en" sz="1200">
                          <a:latin typeface="Proxima Nova"/>
                          <a:ea typeface="Proxima Nova"/>
                          <a:cs typeface="Proxima Nova"/>
                          <a:sym typeface="Proxima Nova"/>
                        </a:rPr>
                        <a:t>also</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6"/>
                  </a:ext>
                </a:extLst>
              </a:tr>
              <a:tr h="396200">
                <a:tc>
                  <a:txBody>
                    <a:bodyPr/>
                    <a:lstStyle/>
                    <a:p>
                      <a:pPr marL="0" lvl="0" indent="0" algn="l" rtl="0">
                        <a:spcBef>
                          <a:spcPts val="0"/>
                        </a:spcBef>
                        <a:spcAft>
                          <a:spcPts val="0"/>
                        </a:spcAft>
                        <a:buNone/>
                      </a:pPr>
                      <a:r>
                        <a:rPr lang="en" sz="1200" b="1">
                          <a:latin typeface="Proxima Nova"/>
                          <a:ea typeface="Proxima Nova"/>
                          <a:cs typeface="Proxima Nova"/>
                          <a:sym typeface="Proxima Nova"/>
                        </a:rPr>
                        <a:t>Total</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9</a:t>
                      </a:r>
                      <a:endParaRPr sz="1200" b="1">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7"/>
                  </a:ext>
                </a:extLst>
              </a:tr>
            </a:tbl>
          </a:graphicData>
        </a:graphic>
      </p:graphicFrame>
      <p:sp>
        <p:nvSpPr>
          <p:cNvPr id="387" name="Google Shape;387;p50"/>
          <p:cNvSpPr txBox="1"/>
          <p:nvPr/>
        </p:nvSpPr>
        <p:spPr>
          <a:xfrm>
            <a:off x="5511073" y="2240575"/>
            <a:ext cx="3144300" cy="877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434343"/>
                </a:solidFill>
                <a:latin typeface="Cambria"/>
                <a:ea typeface="Cambria"/>
                <a:cs typeface="Cambria"/>
                <a:sym typeface="Cambria"/>
              </a:rPr>
              <a:t>IDF(He) = log(2/1) = 0.301</a:t>
            </a:r>
            <a:endParaRPr>
              <a:solidFill>
                <a:srgbClr val="434343"/>
              </a:solidFill>
              <a:latin typeface="Cambria"/>
              <a:ea typeface="Cambria"/>
              <a:cs typeface="Cambria"/>
              <a:sym typeface="Cambria"/>
            </a:endParaRPr>
          </a:p>
          <a:p>
            <a:pPr marL="0" lvl="0" indent="0" algn="l" rtl="0">
              <a:lnSpc>
                <a:spcPct val="100000"/>
              </a:lnSpc>
              <a:spcBef>
                <a:spcPts val="0"/>
              </a:spcBef>
              <a:spcAft>
                <a:spcPts val="0"/>
              </a:spcAft>
              <a:buNone/>
            </a:pPr>
            <a:endParaRPr>
              <a:solidFill>
                <a:srgbClr val="434343"/>
              </a:solidFill>
              <a:latin typeface="Cambria"/>
              <a:ea typeface="Cambria"/>
              <a:cs typeface="Cambria"/>
              <a:sym typeface="Cambria"/>
            </a:endParaRPr>
          </a:p>
          <a:p>
            <a:pPr marL="0" lvl="0" indent="0" algn="l" rtl="0">
              <a:lnSpc>
                <a:spcPct val="100000"/>
              </a:lnSpc>
              <a:spcBef>
                <a:spcPts val="0"/>
              </a:spcBef>
              <a:spcAft>
                <a:spcPts val="0"/>
              </a:spcAft>
              <a:buNone/>
            </a:pPr>
            <a:r>
              <a:rPr lang="en">
                <a:solidFill>
                  <a:srgbClr val="434343"/>
                </a:solidFill>
                <a:latin typeface="Cambria"/>
                <a:ea typeface="Cambria"/>
                <a:cs typeface="Cambria"/>
                <a:sym typeface="Cambria"/>
              </a:rPr>
              <a:t>IDF(good) =  log(2/2) = 0</a:t>
            </a:r>
            <a:endParaRPr>
              <a:solidFill>
                <a:srgbClr val="434343"/>
              </a:solidFill>
              <a:latin typeface="Cambria"/>
              <a:ea typeface="Cambria"/>
              <a:cs typeface="Cambria"/>
              <a:sym typeface="Cambria"/>
            </a:endParaRPr>
          </a:p>
        </p:txBody>
      </p:sp>
      <p:graphicFrame>
        <p:nvGraphicFramePr>
          <p:cNvPr id="388" name="Google Shape;388;p50"/>
          <p:cNvGraphicFramePr/>
          <p:nvPr/>
        </p:nvGraphicFramePr>
        <p:xfrm>
          <a:off x="2111850" y="1475375"/>
          <a:ext cx="3000000" cy="3000000"/>
        </p:xfrm>
        <a:graphic>
          <a:graphicData uri="http://schemas.openxmlformats.org/drawingml/2006/table">
            <a:tbl>
              <a:tblPr>
                <a:noFill/>
                <a:tableStyleId>{A1F33A4A-1154-4201-BB17-C65B28652CE7}</a:tableStyleId>
              </a:tblPr>
              <a:tblGrid>
                <a:gridCol w="749625">
                  <a:extLst>
                    <a:ext uri="{9D8B030D-6E8A-4147-A177-3AD203B41FA5}">
                      <a16:colId xmlns:a16="http://schemas.microsoft.com/office/drawing/2014/main" val="20000"/>
                    </a:ext>
                  </a:extLst>
                </a:gridCol>
                <a:gridCol w="679025">
                  <a:extLst>
                    <a:ext uri="{9D8B030D-6E8A-4147-A177-3AD203B41FA5}">
                      <a16:colId xmlns:a16="http://schemas.microsoft.com/office/drawing/2014/main" val="20001"/>
                    </a:ext>
                  </a:extLst>
                </a:gridCol>
              </a:tblGrid>
              <a:tr h="396200">
                <a:tc>
                  <a:txBody>
                    <a:bodyPr/>
                    <a:lstStyle/>
                    <a:p>
                      <a:pPr marL="0" lvl="0" indent="0" algn="l" rtl="0">
                        <a:spcBef>
                          <a:spcPts val="0"/>
                        </a:spcBef>
                        <a:spcAft>
                          <a:spcPts val="0"/>
                        </a:spcAft>
                        <a:buNone/>
                      </a:pPr>
                      <a:r>
                        <a:rPr lang="en" sz="1200">
                          <a:latin typeface="Proxima Nova"/>
                          <a:ea typeface="Proxima Nova"/>
                          <a:cs typeface="Proxima Nova"/>
                          <a:sym typeface="Proxima Nova"/>
                        </a:rPr>
                        <a:t>Radhika</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sz="1200">
                          <a:latin typeface="Proxima Nova"/>
                          <a:ea typeface="Proxima Nova"/>
                          <a:cs typeface="Proxima Nova"/>
                          <a:sym typeface="Proxima Nova"/>
                        </a:rPr>
                        <a:t>is</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 sz="1200">
                          <a:latin typeface="Proxima Nova"/>
                          <a:ea typeface="Proxima Nova"/>
                          <a:cs typeface="Proxima Nova"/>
                          <a:sym typeface="Proxima Nova"/>
                        </a:rPr>
                        <a:t>a</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 sz="1200">
                          <a:latin typeface="Proxima Nova"/>
                          <a:ea typeface="Proxima Nova"/>
                          <a:cs typeface="Proxima Nova"/>
                          <a:sym typeface="Proxima Nova"/>
                        </a:rPr>
                        <a:t>good</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 sz="1200">
                          <a:latin typeface="Proxima Nova"/>
                          <a:ea typeface="Proxima Nova"/>
                          <a:cs typeface="Proxima Nova"/>
                          <a:sym typeface="Proxima Nova"/>
                        </a:rPr>
                        <a:t>person</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en" sz="1200" b="1">
                          <a:latin typeface="Proxima Nova"/>
                          <a:ea typeface="Proxima Nova"/>
                          <a:cs typeface="Proxima Nova"/>
                          <a:sym typeface="Proxima Nova"/>
                        </a:rPr>
                        <a:t>Total</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5</a:t>
                      </a:r>
                      <a:endParaRPr sz="1200" b="1">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5"/>
                  </a:ext>
                </a:extLst>
              </a:tr>
            </a:tbl>
          </a:graphicData>
        </a:graphic>
      </p:graphicFrame>
      <p:sp>
        <p:nvSpPr>
          <p:cNvPr id="389" name="Google Shape;389;p50"/>
          <p:cNvSpPr/>
          <p:nvPr/>
        </p:nvSpPr>
        <p:spPr>
          <a:xfrm>
            <a:off x="5001975" y="624575"/>
            <a:ext cx="3653400" cy="5046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457200" algn="l" rtl="0">
              <a:spcBef>
                <a:spcPts val="0"/>
              </a:spcBef>
              <a:spcAft>
                <a:spcPts val="0"/>
              </a:spcAft>
              <a:buNone/>
            </a:pPr>
            <a:r>
              <a:rPr lang="en">
                <a:latin typeface="Roboto"/>
                <a:ea typeface="Roboto"/>
                <a:cs typeface="Roboto"/>
                <a:sym typeface="Roboto"/>
              </a:rPr>
              <a:t>Radhika is a good person.</a:t>
            </a:r>
            <a:endParaRPr>
              <a:latin typeface="Roboto"/>
              <a:ea typeface="Roboto"/>
              <a:cs typeface="Roboto"/>
              <a:sym typeface="Roboto"/>
            </a:endParaRPr>
          </a:p>
        </p:txBody>
      </p:sp>
      <p:sp>
        <p:nvSpPr>
          <p:cNvPr id="390" name="Google Shape;390;p50"/>
          <p:cNvSpPr txBox="1"/>
          <p:nvPr/>
        </p:nvSpPr>
        <p:spPr>
          <a:xfrm>
            <a:off x="4977475" y="250375"/>
            <a:ext cx="36534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Proxima Nova"/>
                <a:ea typeface="Proxima Nova"/>
                <a:cs typeface="Proxima Nova"/>
                <a:sym typeface="Proxima Nova"/>
              </a:rPr>
              <a:t>Document #2</a:t>
            </a:r>
            <a:endParaRPr sz="1200">
              <a:latin typeface="Proxima Nova"/>
              <a:ea typeface="Proxima Nova"/>
              <a:cs typeface="Proxima Nova"/>
              <a:sym typeface="Proxima Nova"/>
            </a:endParaRPr>
          </a:p>
        </p:txBody>
      </p:sp>
      <p:pic>
        <p:nvPicPr>
          <p:cNvPr id="391" name="Google Shape;391;p50"/>
          <p:cNvPicPr preferRelativeResize="0"/>
          <p:nvPr/>
        </p:nvPicPr>
        <p:blipFill>
          <a:blip r:embed="rId3">
            <a:alphaModFix/>
          </a:blip>
          <a:stretch>
            <a:fillRect/>
          </a:stretch>
        </p:blipFill>
        <p:spPr>
          <a:xfrm>
            <a:off x="4977475" y="1490575"/>
            <a:ext cx="3653400" cy="585566"/>
          </a:xfrm>
          <a:prstGeom prst="rect">
            <a:avLst/>
          </a:prstGeom>
          <a:noFill/>
          <a:ln>
            <a:noFill/>
          </a:ln>
        </p:spPr>
      </p:pic>
      <p:sp>
        <p:nvSpPr>
          <p:cNvPr id="392" name="Google Shape;392;p50"/>
          <p:cNvSpPr/>
          <p:nvPr/>
        </p:nvSpPr>
        <p:spPr>
          <a:xfrm>
            <a:off x="4743575" y="3719900"/>
            <a:ext cx="3653400" cy="877200"/>
          </a:xfrm>
          <a:prstGeom prst="rect">
            <a:avLst/>
          </a:prstGeom>
          <a:solidFill>
            <a:srgbClr val="EAD1D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457200" algn="ctr" rtl="0">
              <a:spcBef>
                <a:spcPts val="0"/>
              </a:spcBef>
              <a:spcAft>
                <a:spcPts val="0"/>
              </a:spcAft>
              <a:buNone/>
            </a:pPr>
            <a:r>
              <a:rPr lang="en" sz="1200">
                <a:latin typeface="Roboto"/>
                <a:ea typeface="Roboto"/>
                <a:cs typeface="Roboto"/>
                <a:sym typeface="Roboto"/>
              </a:rPr>
              <a:t>IDF tells us if a word (feature) can be used to distinguish documents. If a word appears in majority of the documents then IDF will be close to ‘0’ </a:t>
            </a:r>
            <a:r>
              <a:rPr lang="en" sz="1200" i="1">
                <a:latin typeface="Roboto"/>
                <a:ea typeface="Roboto"/>
                <a:cs typeface="Roboto"/>
                <a:sym typeface="Roboto"/>
              </a:rPr>
              <a:t>i.e.</a:t>
            </a:r>
            <a:r>
              <a:rPr lang="en" sz="1200">
                <a:latin typeface="Roboto"/>
                <a:ea typeface="Roboto"/>
                <a:cs typeface="Roboto"/>
                <a:sym typeface="Roboto"/>
              </a:rPr>
              <a:t> give low weightage to that feature.</a:t>
            </a:r>
            <a:endParaRPr sz="1200">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1"/>
                                        </p:tgtEl>
                                        <p:attrNameLst>
                                          <p:attrName>style.visibility</p:attrName>
                                        </p:attrNameLst>
                                      </p:cBhvr>
                                      <p:to>
                                        <p:strVal val="visible"/>
                                      </p:to>
                                    </p:set>
                                    <p:animEffect transition="in" filter="fade">
                                      <p:cBhvr>
                                        <p:cTn id="7" dur="1000"/>
                                        <p:tgtEl>
                                          <p:spTgt spid="3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7">
                                            <p:txEl>
                                              <p:pRg st="0" end="0"/>
                                            </p:txEl>
                                          </p:spTgt>
                                        </p:tgtEl>
                                        <p:attrNameLst>
                                          <p:attrName>style.visibility</p:attrName>
                                        </p:attrNameLst>
                                      </p:cBhvr>
                                      <p:to>
                                        <p:strVal val="visible"/>
                                      </p:to>
                                    </p:set>
                                    <p:animEffect transition="in" filter="fade">
                                      <p:cBhvr>
                                        <p:cTn id="12" dur="1000"/>
                                        <p:tgtEl>
                                          <p:spTgt spid="38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7">
                                            <p:txEl>
                                              <p:pRg st="1" end="1"/>
                                            </p:txEl>
                                          </p:spTgt>
                                        </p:tgtEl>
                                        <p:attrNameLst>
                                          <p:attrName>style.visibility</p:attrName>
                                        </p:attrNameLst>
                                      </p:cBhvr>
                                      <p:to>
                                        <p:strVal val="visible"/>
                                      </p:to>
                                    </p:set>
                                    <p:animEffect transition="in" filter="fade">
                                      <p:cBhvr>
                                        <p:cTn id="17" dur="1000"/>
                                        <p:tgtEl>
                                          <p:spTgt spid="38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87">
                                            <p:txEl>
                                              <p:pRg st="2" end="2"/>
                                            </p:txEl>
                                          </p:spTgt>
                                        </p:tgtEl>
                                        <p:attrNameLst>
                                          <p:attrName>style.visibility</p:attrName>
                                        </p:attrNameLst>
                                      </p:cBhvr>
                                      <p:to>
                                        <p:strVal val="visible"/>
                                      </p:to>
                                    </p:set>
                                    <p:animEffect transition="in" filter="fade">
                                      <p:cBhvr>
                                        <p:cTn id="22" dur="1000"/>
                                        <p:tgtEl>
                                          <p:spTgt spid="38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92"/>
                                        </p:tgtEl>
                                        <p:attrNameLst>
                                          <p:attrName>style.visibility</p:attrName>
                                        </p:attrNameLst>
                                      </p:cBhvr>
                                      <p:to>
                                        <p:strVal val="visible"/>
                                      </p:to>
                                    </p:set>
                                    <p:animEffect transition="in" filter="fade">
                                      <p:cBhvr>
                                        <p:cTn id="27" dur="1000"/>
                                        <p:tgtEl>
                                          <p:spTgt spid="3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51"/>
          <p:cNvSpPr/>
          <p:nvPr/>
        </p:nvSpPr>
        <p:spPr>
          <a:xfrm>
            <a:off x="511650" y="624575"/>
            <a:ext cx="3653400" cy="5046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457200" algn="l" rtl="0">
              <a:spcBef>
                <a:spcPts val="0"/>
              </a:spcBef>
              <a:spcAft>
                <a:spcPts val="0"/>
              </a:spcAft>
              <a:buNone/>
            </a:pPr>
            <a:r>
              <a:rPr lang="en">
                <a:latin typeface="Roboto"/>
                <a:ea typeface="Roboto"/>
                <a:cs typeface="Roboto"/>
                <a:sym typeface="Roboto"/>
              </a:rPr>
              <a:t>He is a good boy. She is also good.</a:t>
            </a:r>
            <a:endParaRPr>
              <a:latin typeface="Roboto"/>
              <a:ea typeface="Roboto"/>
              <a:cs typeface="Roboto"/>
              <a:sym typeface="Roboto"/>
            </a:endParaRPr>
          </a:p>
        </p:txBody>
      </p:sp>
      <p:sp>
        <p:nvSpPr>
          <p:cNvPr id="398" name="Google Shape;398;p51"/>
          <p:cNvSpPr txBox="1"/>
          <p:nvPr/>
        </p:nvSpPr>
        <p:spPr>
          <a:xfrm>
            <a:off x="487125" y="250375"/>
            <a:ext cx="36534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Proxima Nova"/>
                <a:ea typeface="Proxima Nova"/>
                <a:cs typeface="Proxima Nova"/>
                <a:sym typeface="Proxima Nova"/>
              </a:rPr>
              <a:t>Document #1</a:t>
            </a:r>
            <a:endParaRPr sz="1200">
              <a:latin typeface="Proxima Nova"/>
              <a:ea typeface="Proxima Nova"/>
              <a:cs typeface="Proxima Nova"/>
              <a:sym typeface="Proxima Nova"/>
            </a:endParaRPr>
          </a:p>
        </p:txBody>
      </p:sp>
      <p:graphicFrame>
        <p:nvGraphicFramePr>
          <p:cNvPr id="399" name="Google Shape;399;p51"/>
          <p:cNvGraphicFramePr/>
          <p:nvPr/>
        </p:nvGraphicFramePr>
        <p:xfrm>
          <a:off x="511650" y="1475375"/>
          <a:ext cx="3000000" cy="3000000"/>
        </p:xfrm>
        <a:graphic>
          <a:graphicData uri="http://schemas.openxmlformats.org/drawingml/2006/table">
            <a:tbl>
              <a:tblPr>
                <a:noFill/>
                <a:tableStyleId>{A1F33A4A-1154-4201-BB17-C65B28652CE7}</a:tableStyleId>
              </a:tblPr>
              <a:tblGrid>
                <a:gridCol w="627175">
                  <a:extLst>
                    <a:ext uri="{9D8B030D-6E8A-4147-A177-3AD203B41FA5}">
                      <a16:colId xmlns:a16="http://schemas.microsoft.com/office/drawing/2014/main" val="20000"/>
                    </a:ext>
                  </a:extLst>
                </a:gridCol>
                <a:gridCol w="801475">
                  <a:extLst>
                    <a:ext uri="{9D8B030D-6E8A-4147-A177-3AD203B41FA5}">
                      <a16:colId xmlns:a16="http://schemas.microsoft.com/office/drawing/2014/main" val="20001"/>
                    </a:ext>
                  </a:extLst>
                </a:gridCol>
              </a:tblGrid>
              <a:tr h="396200">
                <a:tc>
                  <a:txBody>
                    <a:bodyPr/>
                    <a:lstStyle/>
                    <a:p>
                      <a:pPr marL="0" lvl="0" indent="0" algn="l" rtl="0">
                        <a:spcBef>
                          <a:spcPts val="0"/>
                        </a:spcBef>
                        <a:spcAft>
                          <a:spcPts val="0"/>
                        </a:spcAft>
                        <a:buNone/>
                      </a:pPr>
                      <a:r>
                        <a:rPr lang="en" sz="1200">
                          <a:latin typeface="Proxima Nova"/>
                          <a:ea typeface="Proxima Nova"/>
                          <a:cs typeface="Proxima Nova"/>
                          <a:sym typeface="Proxima Nova"/>
                        </a:rPr>
                        <a:t>He</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sz="1200">
                          <a:latin typeface="Proxima Nova"/>
                          <a:ea typeface="Proxima Nova"/>
                          <a:cs typeface="Proxima Nova"/>
                          <a:sym typeface="Proxima Nova"/>
                        </a:rPr>
                        <a:t>is</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2</a:t>
                      </a:r>
                      <a:endParaRPr sz="12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 sz="1200">
                          <a:latin typeface="Proxima Nova"/>
                          <a:ea typeface="Proxima Nova"/>
                          <a:cs typeface="Proxima Nova"/>
                          <a:sym typeface="Proxima Nova"/>
                        </a:rPr>
                        <a:t>a</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 sz="1200">
                          <a:latin typeface="Proxima Nova"/>
                          <a:ea typeface="Proxima Nova"/>
                          <a:cs typeface="Proxima Nova"/>
                          <a:sym typeface="Proxima Nova"/>
                        </a:rPr>
                        <a:t>good</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2</a:t>
                      </a:r>
                      <a:endParaRPr sz="12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 sz="1200">
                          <a:latin typeface="Proxima Nova"/>
                          <a:ea typeface="Proxima Nova"/>
                          <a:cs typeface="Proxima Nova"/>
                          <a:sym typeface="Proxima Nova"/>
                        </a:rPr>
                        <a:t>boy</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en" sz="1200">
                          <a:latin typeface="Proxima Nova"/>
                          <a:ea typeface="Proxima Nova"/>
                          <a:cs typeface="Proxima Nova"/>
                          <a:sym typeface="Proxima Nova"/>
                        </a:rPr>
                        <a:t>she</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5"/>
                  </a:ext>
                </a:extLst>
              </a:tr>
              <a:tr h="396200">
                <a:tc>
                  <a:txBody>
                    <a:bodyPr/>
                    <a:lstStyle/>
                    <a:p>
                      <a:pPr marL="0" lvl="0" indent="0" algn="l" rtl="0">
                        <a:spcBef>
                          <a:spcPts val="0"/>
                        </a:spcBef>
                        <a:spcAft>
                          <a:spcPts val="0"/>
                        </a:spcAft>
                        <a:buNone/>
                      </a:pPr>
                      <a:r>
                        <a:rPr lang="en" sz="1200">
                          <a:latin typeface="Proxima Nova"/>
                          <a:ea typeface="Proxima Nova"/>
                          <a:cs typeface="Proxima Nova"/>
                          <a:sym typeface="Proxima Nova"/>
                        </a:rPr>
                        <a:t>also</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6"/>
                  </a:ext>
                </a:extLst>
              </a:tr>
              <a:tr h="396200">
                <a:tc>
                  <a:txBody>
                    <a:bodyPr/>
                    <a:lstStyle/>
                    <a:p>
                      <a:pPr marL="0" lvl="0" indent="0" algn="l" rtl="0">
                        <a:spcBef>
                          <a:spcPts val="0"/>
                        </a:spcBef>
                        <a:spcAft>
                          <a:spcPts val="0"/>
                        </a:spcAft>
                        <a:buNone/>
                      </a:pPr>
                      <a:r>
                        <a:rPr lang="en" sz="1200" b="1">
                          <a:latin typeface="Proxima Nova"/>
                          <a:ea typeface="Proxima Nova"/>
                          <a:cs typeface="Proxima Nova"/>
                          <a:sym typeface="Proxima Nova"/>
                        </a:rPr>
                        <a:t>Total</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9</a:t>
                      </a:r>
                      <a:endParaRPr sz="1200" b="1">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7"/>
                  </a:ext>
                </a:extLst>
              </a:tr>
            </a:tbl>
          </a:graphicData>
        </a:graphic>
      </p:graphicFrame>
      <p:sp>
        <p:nvSpPr>
          <p:cNvPr id="400" name="Google Shape;400;p51"/>
          <p:cNvSpPr txBox="1"/>
          <p:nvPr/>
        </p:nvSpPr>
        <p:spPr>
          <a:xfrm>
            <a:off x="5511073" y="2240575"/>
            <a:ext cx="3144300" cy="877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434343"/>
                </a:solidFill>
                <a:latin typeface="Cambria"/>
                <a:ea typeface="Cambria"/>
                <a:cs typeface="Cambria"/>
                <a:sym typeface="Cambria"/>
              </a:rPr>
              <a:t>IDF(He) = log(2/1) = 0.301</a:t>
            </a:r>
            <a:endParaRPr>
              <a:solidFill>
                <a:srgbClr val="434343"/>
              </a:solidFill>
              <a:latin typeface="Cambria"/>
              <a:ea typeface="Cambria"/>
              <a:cs typeface="Cambria"/>
              <a:sym typeface="Cambria"/>
            </a:endParaRPr>
          </a:p>
          <a:p>
            <a:pPr marL="0" lvl="0" indent="0" algn="l" rtl="0">
              <a:lnSpc>
                <a:spcPct val="100000"/>
              </a:lnSpc>
              <a:spcBef>
                <a:spcPts val="0"/>
              </a:spcBef>
              <a:spcAft>
                <a:spcPts val="0"/>
              </a:spcAft>
              <a:buNone/>
            </a:pPr>
            <a:endParaRPr>
              <a:solidFill>
                <a:srgbClr val="434343"/>
              </a:solidFill>
              <a:latin typeface="Cambria"/>
              <a:ea typeface="Cambria"/>
              <a:cs typeface="Cambria"/>
              <a:sym typeface="Cambria"/>
            </a:endParaRPr>
          </a:p>
          <a:p>
            <a:pPr marL="0" lvl="0" indent="0" algn="l" rtl="0">
              <a:lnSpc>
                <a:spcPct val="100000"/>
              </a:lnSpc>
              <a:spcBef>
                <a:spcPts val="0"/>
              </a:spcBef>
              <a:spcAft>
                <a:spcPts val="0"/>
              </a:spcAft>
              <a:buNone/>
            </a:pPr>
            <a:r>
              <a:rPr lang="en">
                <a:solidFill>
                  <a:srgbClr val="434343"/>
                </a:solidFill>
                <a:latin typeface="Cambria"/>
                <a:ea typeface="Cambria"/>
                <a:cs typeface="Cambria"/>
                <a:sym typeface="Cambria"/>
              </a:rPr>
              <a:t>IDF(good) =  log(2/2) = 0</a:t>
            </a:r>
            <a:endParaRPr>
              <a:solidFill>
                <a:srgbClr val="434343"/>
              </a:solidFill>
              <a:latin typeface="Cambria"/>
              <a:ea typeface="Cambria"/>
              <a:cs typeface="Cambria"/>
              <a:sym typeface="Cambria"/>
            </a:endParaRPr>
          </a:p>
        </p:txBody>
      </p:sp>
      <p:graphicFrame>
        <p:nvGraphicFramePr>
          <p:cNvPr id="401" name="Google Shape;401;p51"/>
          <p:cNvGraphicFramePr/>
          <p:nvPr/>
        </p:nvGraphicFramePr>
        <p:xfrm>
          <a:off x="2111850" y="1475375"/>
          <a:ext cx="3000000" cy="3000000"/>
        </p:xfrm>
        <a:graphic>
          <a:graphicData uri="http://schemas.openxmlformats.org/drawingml/2006/table">
            <a:tbl>
              <a:tblPr>
                <a:noFill/>
                <a:tableStyleId>{A1F33A4A-1154-4201-BB17-C65B28652CE7}</a:tableStyleId>
              </a:tblPr>
              <a:tblGrid>
                <a:gridCol w="749625">
                  <a:extLst>
                    <a:ext uri="{9D8B030D-6E8A-4147-A177-3AD203B41FA5}">
                      <a16:colId xmlns:a16="http://schemas.microsoft.com/office/drawing/2014/main" val="20000"/>
                    </a:ext>
                  </a:extLst>
                </a:gridCol>
                <a:gridCol w="679025">
                  <a:extLst>
                    <a:ext uri="{9D8B030D-6E8A-4147-A177-3AD203B41FA5}">
                      <a16:colId xmlns:a16="http://schemas.microsoft.com/office/drawing/2014/main" val="20001"/>
                    </a:ext>
                  </a:extLst>
                </a:gridCol>
              </a:tblGrid>
              <a:tr h="396200">
                <a:tc>
                  <a:txBody>
                    <a:bodyPr/>
                    <a:lstStyle/>
                    <a:p>
                      <a:pPr marL="0" lvl="0" indent="0" algn="l" rtl="0">
                        <a:spcBef>
                          <a:spcPts val="0"/>
                        </a:spcBef>
                        <a:spcAft>
                          <a:spcPts val="0"/>
                        </a:spcAft>
                        <a:buNone/>
                      </a:pPr>
                      <a:r>
                        <a:rPr lang="en" sz="1200">
                          <a:latin typeface="Proxima Nova"/>
                          <a:ea typeface="Proxima Nova"/>
                          <a:cs typeface="Proxima Nova"/>
                          <a:sym typeface="Proxima Nova"/>
                        </a:rPr>
                        <a:t>Radhika</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sz="1200">
                          <a:latin typeface="Proxima Nova"/>
                          <a:ea typeface="Proxima Nova"/>
                          <a:cs typeface="Proxima Nova"/>
                          <a:sym typeface="Proxima Nova"/>
                        </a:rPr>
                        <a:t>is</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 sz="1200">
                          <a:latin typeface="Proxima Nova"/>
                          <a:ea typeface="Proxima Nova"/>
                          <a:cs typeface="Proxima Nova"/>
                          <a:sym typeface="Proxima Nova"/>
                        </a:rPr>
                        <a:t>a</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 sz="1200">
                          <a:latin typeface="Proxima Nova"/>
                          <a:ea typeface="Proxima Nova"/>
                          <a:cs typeface="Proxima Nova"/>
                          <a:sym typeface="Proxima Nova"/>
                        </a:rPr>
                        <a:t>good</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 sz="1200">
                          <a:latin typeface="Proxima Nova"/>
                          <a:ea typeface="Proxima Nova"/>
                          <a:cs typeface="Proxima Nova"/>
                          <a:sym typeface="Proxima Nova"/>
                        </a:rPr>
                        <a:t>person</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en" sz="1200" b="1">
                          <a:latin typeface="Proxima Nova"/>
                          <a:ea typeface="Proxima Nova"/>
                          <a:cs typeface="Proxima Nova"/>
                          <a:sym typeface="Proxima Nova"/>
                        </a:rPr>
                        <a:t>Total</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5</a:t>
                      </a:r>
                      <a:endParaRPr sz="1200" b="1">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5"/>
                  </a:ext>
                </a:extLst>
              </a:tr>
            </a:tbl>
          </a:graphicData>
        </a:graphic>
      </p:graphicFrame>
      <p:sp>
        <p:nvSpPr>
          <p:cNvPr id="402" name="Google Shape;402;p51"/>
          <p:cNvSpPr/>
          <p:nvPr/>
        </p:nvSpPr>
        <p:spPr>
          <a:xfrm>
            <a:off x="5001975" y="624575"/>
            <a:ext cx="3653400" cy="5046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457200" algn="l" rtl="0">
              <a:spcBef>
                <a:spcPts val="0"/>
              </a:spcBef>
              <a:spcAft>
                <a:spcPts val="0"/>
              </a:spcAft>
              <a:buNone/>
            </a:pPr>
            <a:r>
              <a:rPr lang="en">
                <a:latin typeface="Roboto"/>
                <a:ea typeface="Roboto"/>
                <a:cs typeface="Roboto"/>
                <a:sym typeface="Roboto"/>
              </a:rPr>
              <a:t>Radhika is a good person.</a:t>
            </a:r>
            <a:endParaRPr>
              <a:latin typeface="Roboto"/>
              <a:ea typeface="Roboto"/>
              <a:cs typeface="Roboto"/>
              <a:sym typeface="Roboto"/>
            </a:endParaRPr>
          </a:p>
        </p:txBody>
      </p:sp>
      <p:sp>
        <p:nvSpPr>
          <p:cNvPr id="403" name="Google Shape;403;p51"/>
          <p:cNvSpPr txBox="1"/>
          <p:nvPr/>
        </p:nvSpPr>
        <p:spPr>
          <a:xfrm>
            <a:off x="4977475" y="250375"/>
            <a:ext cx="36534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Proxima Nova"/>
                <a:ea typeface="Proxima Nova"/>
                <a:cs typeface="Proxima Nova"/>
                <a:sym typeface="Proxima Nova"/>
              </a:rPr>
              <a:t>Document #2</a:t>
            </a:r>
            <a:endParaRPr sz="1200">
              <a:latin typeface="Proxima Nova"/>
              <a:ea typeface="Proxima Nova"/>
              <a:cs typeface="Proxima Nova"/>
              <a:sym typeface="Proxima Nova"/>
            </a:endParaRPr>
          </a:p>
        </p:txBody>
      </p:sp>
      <p:pic>
        <p:nvPicPr>
          <p:cNvPr id="404" name="Google Shape;404;p51"/>
          <p:cNvPicPr preferRelativeResize="0"/>
          <p:nvPr/>
        </p:nvPicPr>
        <p:blipFill>
          <a:blip r:embed="rId3">
            <a:alphaModFix/>
          </a:blip>
          <a:stretch>
            <a:fillRect/>
          </a:stretch>
        </p:blipFill>
        <p:spPr>
          <a:xfrm>
            <a:off x="4977475" y="1490575"/>
            <a:ext cx="3653400" cy="585566"/>
          </a:xfrm>
          <a:prstGeom prst="rect">
            <a:avLst/>
          </a:prstGeom>
          <a:noFill/>
          <a:ln>
            <a:noFill/>
          </a:ln>
        </p:spPr>
      </p:pic>
      <p:sp>
        <p:nvSpPr>
          <p:cNvPr id="405" name="Google Shape;405;p51"/>
          <p:cNvSpPr txBox="1"/>
          <p:nvPr/>
        </p:nvSpPr>
        <p:spPr>
          <a:xfrm>
            <a:off x="4165050" y="3295375"/>
            <a:ext cx="3812700" cy="1698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434343"/>
                </a:solidFill>
                <a:latin typeface="Cambria"/>
                <a:ea typeface="Cambria"/>
                <a:cs typeface="Cambria"/>
                <a:sym typeface="Cambria"/>
              </a:rPr>
              <a:t>TF-IDF(He, doc#1) = 0.11 * 0.301 = 0.03311</a:t>
            </a:r>
            <a:endParaRPr>
              <a:solidFill>
                <a:srgbClr val="434343"/>
              </a:solidFill>
              <a:latin typeface="Cambria"/>
              <a:ea typeface="Cambria"/>
              <a:cs typeface="Cambria"/>
              <a:sym typeface="Cambria"/>
            </a:endParaRPr>
          </a:p>
          <a:p>
            <a:pPr marL="0" lvl="0" indent="0" algn="l" rtl="0">
              <a:lnSpc>
                <a:spcPct val="100000"/>
              </a:lnSpc>
              <a:spcBef>
                <a:spcPts val="0"/>
              </a:spcBef>
              <a:spcAft>
                <a:spcPts val="0"/>
              </a:spcAft>
              <a:buNone/>
            </a:pPr>
            <a:endParaRPr>
              <a:solidFill>
                <a:srgbClr val="434343"/>
              </a:solidFill>
              <a:latin typeface="Cambria"/>
              <a:ea typeface="Cambria"/>
              <a:cs typeface="Cambria"/>
              <a:sym typeface="Cambria"/>
            </a:endParaRPr>
          </a:p>
          <a:p>
            <a:pPr marL="0" lvl="0" indent="0" algn="l" rtl="0">
              <a:lnSpc>
                <a:spcPct val="100000"/>
              </a:lnSpc>
              <a:spcBef>
                <a:spcPts val="0"/>
              </a:spcBef>
              <a:spcAft>
                <a:spcPts val="0"/>
              </a:spcAft>
              <a:buNone/>
            </a:pPr>
            <a:r>
              <a:rPr lang="en">
                <a:solidFill>
                  <a:srgbClr val="434343"/>
                </a:solidFill>
                <a:latin typeface="Cambria"/>
                <a:ea typeface="Cambria"/>
                <a:cs typeface="Cambria"/>
                <a:sym typeface="Cambria"/>
              </a:rPr>
              <a:t>TF-IDF(good, doc#1) =  0.22 * 0 = 0</a:t>
            </a:r>
            <a:endParaRPr>
              <a:solidFill>
                <a:srgbClr val="434343"/>
              </a:solidFill>
              <a:latin typeface="Cambria"/>
              <a:ea typeface="Cambria"/>
              <a:cs typeface="Cambria"/>
              <a:sym typeface="Cambria"/>
            </a:endParaRPr>
          </a:p>
          <a:p>
            <a:pPr marL="0" lvl="0" indent="0" algn="l" rtl="0">
              <a:lnSpc>
                <a:spcPct val="100000"/>
              </a:lnSpc>
              <a:spcBef>
                <a:spcPts val="0"/>
              </a:spcBef>
              <a:spcAft>
                <a:spcPts val="0"/>
              </a:spcAft>
              <a:buNone/>
            </a:pPr>
            <a:endParaRPr>
              <a:solidFill>
                <a:srgbClr val="434343"/>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
                <a:solidFill>
                  <a:srgbClr val="434343"/>
                </a:solidFill>
                <a:latin typeface="Cambria"/>
                <a:ea typeface="Cambria"/>
                <a:cs typeface="Cambria"/>
                <a:sym typeface="Cambria"/>
              </a:rPr>
              <a:t>TF-IDF(He, doc#2) = 0 * 0.301 = 0</a:t>
            </a:r>
            <a:endParaRPr>
              <a:solidFill>
                <a:srgbClr val="434343"/>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endParaRPr>
              <a:solidFill>
                <a:srgbClr val="434343"/>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
                <a:solidFill>
                  <a:srgbClr val="434343"/>
                </a:solidFill>
                <a:latin typeface="Cambria"/>
                <a:ea typeface="Cambria"/>
                <a:cs typeface="Cambria"/>
                <a:sym typeface="Cambria"/>
              </a:rPr>
              <a:t>TF-IDF(good, doc#2) =  0.2 * 0 = 0</a:t>
            </a:r>
            <a:endParaRPr>
              <a:solidFill>
                <a:srgbClr val="434343"/>
              </a:solidFill>
              <a:latin typeface="Cambria"/>
              <a:ea typeface="Cambria"/>
              <a:cs typeface="Cambria"/>
              <a:sym typeface="Cambri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5"/>
                                        </p:tgtEl>
                                        <p:attrNameLst>
                                          <p:attrName>style.visibility</p:attrName>
                                        </p:attrNameLst>
                                      </p:cBhvr>
                                      <p:to>
                                        <p:strVal val="visible"/>
                                      </p:to>
                                    </p:set>
                                    <p:animEffect transition="in" filter="fade">
                                      <p:cBhvr>
                                        <p:cTn id="7" dur="1000"/>
                                        <p:tgtEl>
                                          <p:spTgt spid="4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5">
                                            <p:txEl>
                                              <p:pRg st="0" end="0"/>
                                            </p:txEl>
                                          </p:spTgt>
                                        </p:tgtEl>
                                        <p:attrNameLst>
                                          <p:attrName>style.visibility</p:attrName>
                                        </p:attrNameLst>
                                      </p:cBhvr>
                                      <p:to>
                                        <p:strVal val="visible"/>
                                      </p:to>
                                    </p:set>
                                    <p:animEffect transition="in" filter="fade">
                                      <p:cBhvr>
                                        <p:cTn id="12" dur="1000"/>
                                        <p:tgtEl>
                                          <p:spTgt spid="40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5">
                                            <p:txEl>
                                              <p:pRg st="1" end="1"/>
                                            </p:txEl>
                                          </p:spTgt>
                                        </p:tgtEl>
                                        <p:attrNameLst>
                                          <p:attrName>style.visibility</p:attrName>
                                        </p:attrNameLst>
                                      </p:cBhvr>
                                      <p:to>
                                        <p:strVal val="visible"/>
                                      </p:to>
                                    </p:set>
                                    <p:animEffect transition="in" filter="fade">
                                      <p:cBhvr>
                                        <p:cTn id="17" dur="1000"/>
                                        <p:tgtEl>
                                          <p:spTgt spid="40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5">
                                            <p:txEl>
                                              <p:pRg st="2" end="2"/>
                                            </p:txEl>
                                          </p:spTgt>
                                        </p:tgtEl>
                                        <p:attrNameLst>
                                          <p:attrName>style.visibility</p:attrName>
                                        </p:attrNameLst>
                                      </p:cBhvr>
                                      <p:to>
                                        <p:strVal val="visible"/>
                                      </p:to>
                                    </p:set>
                                    <p:animEffect transition="in" filter="fade">
                                      <p:cBhvr>
                                        <p:cTn id="22" dur="1000"/>
                                        <p:tgtEl>
                                          <p:spTgt spid="40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5">
                                            <p:txEl>
                                              <p:pRg st="3" end="3"/>
                                            </p:txEl>
                                          </p:spTgt>
                                        </p:tgtEl>
                                        <p:attrNameLst>
                                          <p:attrName>style.visibility</p:attrName>
                                        </p:attrNameLst>
                                      </p:cBhvr>
                                      <p:to>
                                        <p:strVal val="visible"/>
                                      </p:to>
                                    </p:set>
                                    <p:animEffect transition="in" filter="fade">
                                      <p:cBhvr>
                                        <p:cTn id="27" dur="1000"/>
                                        <p:tgtEl>
                                          <p:spTgt spid="40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05">
                                            <p:txEl>
                                              <p:pRg st="4" end="4"/>
                                            </p:txEl>
                                          </p:spTgt>
                                        </p:tgtEl>
                                        <p:attrNameLst>
                                          <p:attrName>style.visibility</p:attrName>
                                        </p:attrNameLst>
                                      </p:cBhvr>
                                      <p:to>
                                        <p:strVal val="visible"/>
                                      </p:to>
                                    </p:set>
                                    <p:animEffect transition="in" filter="fade">
                                      <p:cBhvr>
                                        <p:cTn id="32" dur="1000"/>
                                        <p:tgtEl>
                                          <p:spTgt spid="40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05">
                                            <p:txEl>
                                              <p:pRg st="5" end="5"/>
                                            </p:txEl>
                                          </p:spTgt>
                                        </p:tgtEl>
                                        <p:attrNameLst>
                                          <p:attrName>style.visibility</p:attrName>
                                        </p:attrNameLst>
                                      </p:cBhvr>
                                      <p:to>
                                        <p:strVal val="visible"/>
                                      </p:to>
                                    </p:set>
                                    <p:animEffect transition="in" filter="fade">
                                      <p:cBhvr>
                                        <p:cTn id="37" dur="1000"/>
                                        <p:tgtEl>
                                          <p:spTgt spid="405">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05">
                                            <p:txEl>
                                              <p:pRg st="6" end="6"/>
                                            </p:txEl>
                                          </p:spTgt>
                                        </p:tgtEl>
                                        <p:attrNameLst>
                                          <p:attrName>style.visibility</p:attrName>
                                        </p:attrNameLst>
                                      </p:cBhvr>
                                      <p:to>
                                        <p:strVal val="visible"/>
                                      </p:to>
                                    </p:set>
                                    <p:animEffect transition="in" filter="fade">
                                      <p:cBhvr>
                                        <p:cTn id="42" dur="1000"/>
                                        <p:tgtEl>
                                          <p:spTgt spid="40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p:nvPr/>
        </p:nvSpPr>
        <p:spPr>
          <a:xfrm>
            <a:off x="4334150" y="1580775"/>
            <a:ext cx="4715400" cy="794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a:solidFill>
                  <a:srgbClr val="434343"/>
                </a:solidFill>
                <a:latin typeface="Roboto"/>
                <a:ea typeface="Roboto"/>
                <a:cs typeface="Roboto"/>
                <a:sym typeface="Roboto"/>
              </a:rPr>
              <a:t>Natural Language Processing</a:t>
            </a:r>
            <a:endParaRPr sz="1800" b="1">
              <a:solidFill>
                <a:srgbClr val="434343"/>
              </a:solidFill>
              <a:latin typeface="Roboto"/>
              <a:ea typeface="Roboto"/>
              <a:cs typeface="Roboto"/>
              <a:sym typeface="Roboto"/>
            </a:endParaRPr>
          </a:p>
          <a:p>
            <a:pPr marL="0" lvl="0" indent="0" algn="ctr" rtl="0">
              <a:lnSpc>
                <a:spcPct val="100000"/>
              </a:lnSpc>
              <a:spcBef>
                <a:spcPts val="0"/>
              </a:spcBef>
              <a:spcAft>
                <a:spcPts val="0"/>
              </a:spcAft>
              <a:buNone/>
            </a:pPr>
            <a:r>
              <a:rPr lang="en" sz="1800" b="1">
                <a:solidFill>
                  <a:srgbClr val="434343"/>
                </a:solidFill>
                <a:latin typeface="Roboto"/>
                <a:ea typeface="Roboto"/>
                <a:cs typeface="Roboto"/>
                <a:sym typeface="Roboto"/>
              </a:rPr>
              <a:t> (NLP)</a:t>
            </a:r>
            <a:endParaRPr sz="1800" b="1">
              <a:solidFill>
                <a:srgbClr val="434343"/>
              </a:solidFill>
              <a:latin typeface="Roboto"/>
              <a:ea typeface="Roboto"/>
              <a:cs typeface="Roboto"/>
              <a:sym typeface="Roboto"/>
            </a:endParaRPr>
          </a:p>
        </p:txBody>
      </p:sp>
      <p:pic>
        <p:nvPicPr>
          <p:cNvPr id="78" name="Google Shape;78;p16"/>
          <p:cNvPicPr preferRelativeResize="0"/>
          <p:nvPr/>
        </p:nvPicPr>
        <p:blipFill>
          <a:blip r:embed="rId3">
            <a:alphaModFix/>
          </a:blip>
          <a:stretch>
            <a:fillRect/>
          </a:stretch>
        </p:blipFill>
        <p:spPr>
          <a:xfrm>
            <a:off x="606775" y="1410725"/>
            <a:ext cx="3484426" cy="2322049"/>
          </a:xfrm>
          <a:prstGeom prst="rect">
            <a:avLst/>
          </a:prstGeom>
          <a:noFill/>
          <a:ln>
            <a:noFill/>
          </a:ln>
        </p:spPr>
      </p:pic>
      <p:sp>
        <p:nvSpPr>
          <p:cNvPr id="79" name="Google Shape;79;p16"/>
          <p:cNvSpPr txBox="1"/>
          <p:nvPr/>
        </p:nvSpPr>
        <p:spPr>
          <a:xfrm>
            <a:off x="4741100" y="2498875"/>
            <a:ext cx="3901500" cy="1233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rgbClr val="434343"/>
                </a:solidFill>
                <a:latin typeface="Roboto"/>
                <a:ea typeface="Roboto"/>
                <a:cs typeface="Roboto"/>
                <a:sym typeface="Roboto"/>
              </a:rPr>
              <a:t>.. a sub-field of AI with focus on enabling machines to understand and process human languages</a:t>
            </a:r>
            <a:endParaRPr>
              <a:solidFill>
                <a:srgbClr val="434343"/>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10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2"/>
          <p:cNvSpPr/>
          <p:nvPr/>
        </p:nvSpPr>
        <p:spPr>
          <a:xfrm>
            <a:off x="511650" y="624575"/>
            <a:ext cx="3653400" cy="5046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457200" algn="l" rtl="0">
              <a:spcBef>
                <a:spcPts val="0"/>
              </a:spcBef>
              <a:spcAft>
                <a:spcPts val="0"/>
              </a:spcAft>
              <a:buNone/>
            </a:pPr>
            <a:r>
              <a:rPr lang="en">
                <a:latin typeface="Roboto"/>
                <a:ea typeface="Roboto"/>
                <a:cs typeface="Roboto"/>
                <a:sym typeface="Roboto"/>
              </a:rPr>
              <a:t>He is a good boy. She is also good.</a:t>
            </a:r>
            <a:endParaRPr>
              <a:latin typeface="Roboto"/>
              <a:ea typeface="Roboto"/>
              <a:cs typeface="Roboto"/>
              <a:sym typeface="Roboto"/>
            </a:endParaRPr>
          </a:p>
        </p:txBody>
      </p:sp>
      <p:sp>
        <p:nvSpPr>
          <p:cNvPr id="411" name="Google Shape;411;p52"/>
          <p:cNvSpPr/>
          <p:nvPr/>
        </p:nvSpPr>
        <p:spPr>
          <a:xfrm>
            <a:off x="5001975" y="624575"/>
            <a:ext cx="3653400" cy="5046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457200" algn="l" rtl="0">
              <a:spcBef>
                <a:spcPts val="0"/>
              </a:spcBef>
              <a:spcAft>
                <a:spcPts val="0"/>
              </a:spcAft>
              <a:buNone/>
            </a:pPr>
            <a:r>
              <a:rPr lang="en">
                <a:latin typeface="Roboto"/>
                <a:ea typeface="Roboto"/>
                <a:cs typeface="Roboto"/>
                <a:sym typeface="Roboto"/>
              </a:rPr>
              <a:t>Radhika is a good person.</a:t>
            </a:r>
            <a:endParaRPr>
              <a:latin typeface="Roboto"/>
              <a:ea typeface="Roboto"/>
              <a:cs typeface="Roboto"/>
              <a:sym typeface="Roboto"/>
            </a:endParaRPr>
          </a:p>
        </p:txBody>
      </p:sp>
      <p:sp>
        <p:nvSpPr>
          <p:cNvPr id="412" name="Google Shape;412;p52"/>
          <p:cNvSpPr txBox="1"/>
          <p:nvPr/>
        </p:nvSpPr>
        <p:spPr>
          <a:xfrm>
            <a:off x="487125" y="250375"/>
            <a:ext cx="36534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Proxima Nova"/>
                <a:ea typeface="Proxima Nova"/>
                <a:cs typeface="Proxima Nova"/>
                <a:sym typeface="Proxima Nova"/>
              </a:rPr>
              <a:t>Document #1</a:t>
            </a:r>
            <a:endParaRPr sz="1200">
              <a:latin typeface="Proxima Nova"/>
              <a:ea typeface="Proxima Nova"/>
              <a:cs typeface="Proxima Nova"/>
              <a:sym typeface="Proxima Nova"/>
            </a:endParaRPr>
          </a:p>
        </p:txBody>
      </p:sp>
      <p:sp>
        <p:nvSpPr>
          <p:cNvPr id="413" name="Google Shape;413;p52"/>
          <p:cNvSpPr txBox="1"/>
          <p:nvPr/>
        </p:nvSpPr>
        <p:spPr>
          <a:xfrm>
            <a:off x="4977475" y="250375"/>
            <a:ext cx="36534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Proxima Nova"/>
                <a:ea typeface="Proxima Nova"/>
                <a:cs typeface="Proxima Nova"/>
                <a:sym typeface="Proxima Nova"/>
              </a:rPr>
              <a:t>Document #2</a:t>
            </a:r>
            <a:endParaRPr sz="1200">
              <a:latin typeface="Proxima Nova"/>
              <a:ea typeface="Proxima Nova"/>
              <a:cs typeface="Proxima Nova"/>
              <a:sym typeface="Proxima Nova"/>
            </a:endParaRPr>
          </a:p>
        </p:txBody>
      </p:sp>
      <p:sp>
        <p:nvSpPr>
          <p:cNvPr id="414" name="Google Shape;414;p52"/>
          <p:cNvSpPr/>
          <p:nvPr/>
        </p:nvSpPr>
        <p:spPr>
          <a:xfrm>
            <a:off x="2296500" y="1538975"/>
            <a:ext cx="4855500" cy="470700"/>
          </a:xfrm>
          <a:prstGeom prst="rect">
            <a:avLst/>
          </a:prstGeom>
          <a:solidFill>
            <a:srgbClr val="A4C2F4"/>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457200" algn="ctr" rtl="0">
              <a:spcBef>
                <a:spcPts val="0"/>
              </a:spcBef>
              <a:spcAft>
                <a:spcPts val="0"/>
              </a:spcAft>
              <a:buNone/>
            </a:pPr>
            <a:r>
              <a:rPr lang="en">
                <a:latin typeface="Roboto"/>
                <a:ea typeface="Roboto"/>
                <a:cs typeface="Roboto"/>
                <a:sym typeface="Roboto"/>
              </a:rPr>
              <a:t>a, also, boy, </a:t>
            </a:r>
            <a:r>
              <a:rPr lang="en">
                <a:solidFill>
                  <a:schemeClr val="dk1"/>
                </a:solidFill>
                <a:latin typeface="Roboto"/>
                <a:ea typeface="Roboto"/>
                <a:cs typeface="Roboto"/>
                <a:sym typeface="Roboto"/>
              </a:rPr>
              <a:t>good, </a:t>
            </a:r>
            <a:r>
              <a:rPr lang="en">
                <a:latin typeface="Roboto"/>
                <a:ea typeface="Roboto"/>
                <a:cs typeface="Roboto"/>
                <a:sym typeface="Roboto"/>
              </a:rPr>
              <a:t>He, is, </a:t>
            </a:r>
            <a:r>
              <a:rPr lang="en">
                <a:solidFill>
                  <a:schemeClr val="dk1"/>
                </a:solidFill>
                <a:latin typeface="Roboto"/>
                <a:ea typeface="Roboto"/>
                <a:cs typeface="Roboto"/>
                <a:sym typeface="Roboto"/>
              </a:rPr>
              <a:t>person, </a:t>
            </a:r>
            <a:r>
              <a:rPr lang="en">
                <a:latin typeface="Roboto"/>
                <a:ea typeface="Roboto"/>
                <a:cs typeface="Roboto"/>
                <a:sym typeface="Roboto"/>
              </a:rPr>
              <a:t>She, Radhika</a:t>
            </a:r>
            <a:endParaRPr>
              <a:latin typeface="Roboto"/>
              <a:ea typeface="Roboto"/>
              <a:cs typeface="Roboto"/>
              <a:sym typeface="Roboto"/>
            </a:endParaRPr>
          </a:p>
        </p:txBody>
      </p:sp>
      <p:sp>
        <p:nvSpPr>
          <p:cNvPr id="415" name="Google Shape;415;p52"/>
          <p:cNvSpPr txBox="1"/>
          <p:nvPr/>
        </p:nvSpPr>
        <p:spPr>
          <a:xfrm>
            <a:off x="2296500" y="1164875"/>
            <a:ext cx="45510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Proxima Nova"/>
                <a:ea typeface="Proxima Nova"/>
                <a:cs typeface="Proxima Nova"/>
                <a:sym typeface="Proxima Nova"/>
              </a:rPr>
              <a:t>Vocabulary</a:t>
            </a:r>
            <a:endParaRPr sz="1200">
              <a:latin typeface="Proxima Nova"/>
              <a:ea typeface="Proxima Nova"/>
              <a:cs typeface="Proxima Nova"/>
              <a:sym typeface="Proxima Nova"/>
            </a:endParaRPr>
          </a:p>
        </p:txBody>
      </p:sp>
      <p:graphicFrame>
        <p:nvGraphicFramePr>
          <p:cNvPr id="416" name="Google Shape;416;p52"/>
          <p:cNvGraphicFramePr/>
          <p:nvPr/>
        </p:nvGraphicFramePr>
        <p:xfrm>
          <a:off x="704075" y="2535000"/>
          <a:ext cx="3000000" cy="3000000"/>
        </p:xfrm>
        <a:graphic>
          <a:graphicData uri="http://schemas.openxmlformats.org/drawingml/2006/table">
            <a:tbl>
              <a:tblPr>
                <a:noFill/>
                <a:tableStyleId>{A1F33A4A-1154-4201-BB17-C65B28652CE7}</a:tableStyleId>
              </a:tblPr>
              <a:tblGrid>
                <a:gridCol w="1189925">
                  <a:extLst>
                    <a:ext uri="{9D8B030D-6E8A-4147-A177-3AD203B41FA5}">
                      <a16:colId xmlns:a16="http://schemas.microsoft.com/office/drawing/2014/main" val="20000"/>
                    </a:ext>
                  </a:extLst>
                </a:gridCol>
                <a:gridCol w="600000">
                  <a:extLst>
                    <a:ext uri="{9D8B030D-6E8A-4147-A177-3AD203B41FA5}">
                      <a16:colId xmlns:a16="http://schemas.microsoft.com/office/drawing/2014/main" val="20001"/>
                    </a:ext>
                  </a:extLst>
                </a:gridCol>
                <a:gridCol w="650100">
                  <a:extLst>
                    <a:ext uri="{9D8B030D-6E8A-4147-A177-3AD203B41FA5}">
                      <a16:colId xmlns:a16="http://schemas.microsoft.com/office/drawing/2014/main" val="20002"/>
                    </a:ext>
                  </a:extLst>
                </a:gridCol>
                <a:gridCol w="654325">
                  <a:extLst>
                    <a:ext uri="{9D8B030D-6E8A-4147-A177-3AD203B41FA5}">
                      <a16:colId xmlns:a16="http://schemas.microsoft.com/office/drawing/2014/main" val="20003"/>
                    </a:ext>
                  </a:extLst>
                </a:gridCol>
                <a:gridCol w="773575">
                  <a:extLst>
                    <a:ext uri="{9D8B030D-6E8A-4147-A177-3AD203B41FA5}">
                      <a16:colId xmlns:a16="http://schemas.microsoft.com/office/drawing/2014/main" val="20004"/>
                    </a:ext>
                  </a:extLst>
                </a:gridCol>
                <a:gridCol w="945025">
                  <a:extLst>
                    <a:ext uri="{9D8B030D-6E8A-4147-A177-3AD203B41FA5}">
                      <a16:colId xmlns:a16="http://schemas.microsoft.com/office/drawing/2014/main" val="20005"/>
                    </a:ext>
                  </a:extLst>
                </a:gridCol>
                <a:gridCol w="675600">
                  <a:extLst>
                    <a:ext uri="{9D8B030D-6E8A-4147-A177-3AD203B41FA5}">
                      <a16:colId xmlns:a16="http://schemas.microsoft.com/office/drawing/2014/main" val="20006"/>
                    </a:ext>
                  </a:extLst>
                </a:gridCol>
                <a:gridCol w="791725">
                  <a:extLst>
                    <a:ext uri="{9D8B030D-6E8A-4147-A177-3AD203B41FA5}">
                      <a16:colId xmlns:a16="http://schemas.microsoft.com/office/drawing/2014/main" val="20007"/>
                    </a:ext>
                  </a:extLst>
                </a:gridCol>
                <a:gridCol w="594375">
                  <a:extLst>
                    <a:ext uri="{9D8B030D-6E8A-4147-A177-3AD203B41FA5}">
                      <a16:colId xmlns:a16="http://schemas.microsoft.com/office/drawing/2014/main" val="20008"/>
                    </a:ext>
                  </a:extLst>
                </a:gridCol>
                <a:gridCol w="861175">
                  <a:extLst>
                    <a:ext uri="{9D8B030D-6E8A-4147-A177-3AD203B41FA5}">
                      <a16:colId xmlns:a16="http://schemas.microsoft.com/office/drawing/2014/main" val="20009"/>
                    </a:ext>
                  </a:extLst>
                </a:gridCol>
              </a:tblGrid>
              <a:tr h="396200">
                <a:tc>
                  <a:txBody>
                    <a:bodyPr/>
                    <a:lstStyle/>
                    <a:p>
                      <a:pPr marL="0" lvl="0" indent="0" algn="l" rtl="0">
                        <a:spcBef>
                          <a:spcPts val="0"/>
                        </a:spcBef>
                        <a:spcAft>
                          <a:spcPts val="0"/>
                        </a:spcAft>
                        <a:buNone/>
                      </a:pP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a</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also</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boy</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good</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He</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Is</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person</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She</a:t>
                      </a:r>
                      <a:endParaRPr sz="1200" b="1">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b="1">
                          <a:latin typeface="Proxima Nova"/>
                          <a:ea typeface="Proxima Nova"/>
                          <a:cs typeface="Proxima Nova"/>
                          <a:sym typeface="Proxima Nova"/>
                        </a:rPr>
                        <a:t>Radhika</a:t>
                      </a:r>
                      <a:endParaRPr sz="1200" b="1">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sz="1200">
                          <a:latin typeface="Proxima Nova"/>
                          <a:ea typeface="Proxima Nova"/>
                          <a:cs typeface="Proxima Nova"/>
                          <a:sym typeface="Proxima Nova"/>
                        </a:rPr>
                        <a:t>Index</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0</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2</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3</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4</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5</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6</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7</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8</a:t>
                      </a:r>
                      <a:endParaRPr sz="12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 sz="1200">
                          <a:latin typeface="Proxima Nova"/>
                          <a:ea typeface="Proxima Nova"/>
                          <a:cs typeface="Proxima Nova"/>
                          <a:sym typeface="Proxima Nova"/>
                        </a:rPr>
                        <a:t>Document #1</a:t>
                      </a:r>
                      <a:endParaRPr sz="1200">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0</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0.03311</a:t>
                      </a:r>
                      <a:endParaRPr sz="1200">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 sz="1200">
                          <a:latin typeface="Proxima Nova"/>
                          <a:ea typeface="Proxima Nova"/>
                          <a:cs typeface="Proxima Nova"/>
                          <a:sym typeface="Proxima Nova"/>
                        </a:rPr>
                        <a:t>Document #2</a:t>
                      </a:r>
                      <a:endParaRPr sz="1200">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0</a:t>
                      </a:r>
                      <a:endParaRPr sz="1200">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1200">
                          <a:latin typeface="Proxima Nova"/>
                          <a:ea typeface="Proxima Nova"/>
                          <a:cs typeface="Proxima Nova"/>
                          <a:sym typeface="Proxima Nova"/>
                        </a:rPr>
                        <a:t>0</a:t>
                      </a:r>
                      <a:endParaRPr sz="1200">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3"/>
                  </a:ext>
                </a:extLst>
              </a:tr>
            </a:tbl>
          </a:graphicData>
        </a:graphic>
      </p:graphicFrame>
      <p:sp>
        <p:nvSpPr>
          <p:cNvPr id="417" name="Google Shape;417;p52"/>
          <p:cNvSpPr txBox="1"/>
          <p:nvPr/>
        </p:nvSpPr>
        <p:spPr>
          <a:xfrm>
            <a:off x="944106" y="4371225"/>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b="1">
                <a:solidFill>
                  <a:srgbClr val="FF0000"/>
                </a:solidFill>
                <a:latin typeface="Architects Daughter"/>
                <a:ea typeface="Architects Daughter"/>
                <a:cs typeface="Architects Daughter"/>
                <a:sym typeface="Architects Daughter"/>
              </a:rPr>
              <a:t>TF-IDF Vector</a:t>
            </a:r>
            <a:endParaRPr sz="2400" b="1">
              <a:solidFill>
                <a:srgbClr val="FF0000"/>
              </a:solidFill>
              <a:latin typeface="Architects Daughter"/>
              <a:ea typeface="Architects Daughter"/>
              <a:cs typeface="Architects Daughter"/>
              <a:sym typeface="Architects Daughte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53"/>
          <p:cNvSpPr txBox="1"/>
          <p:nvPr/>
        </p:nvSpPr>
        <p:spPr>
          <a:xfrm>
            <a:off x="1069669" y="2358000"/>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000">
                <a:solidFill>
                  <a:srgbClr val="1155CC"/>
                </a:solidFill>
                <a:latin typeface="Georgia"/>
                <a:ea typeface="Georgia"/>
                <a:cs typeface="Georgia"/>
                <a:sym typeface="Georgia"/>
              </a:rPr>
              <a:t>SMS Classification: Ham or Spam</a:t>
            </a:r>
            <a:endParaRPr sz="3000">
              <a:solidFill>
                <a:srgbClr val="1155CC"/>
              </a:solidFill>
              <a:latin typeface="Georgia"/>
              <a:ea typeface="Georgia"/>
              <a:cs typeface="Georgia"/>
              <a:sym typeface="Georgia"/>
            </a:endParaRPr>
          </a:p>
          <a:p>
            <a:pPr marL="0" lvl="0" indent="0" algn="ctr" rtl="0">
              <a:lnSpc>
                <a:spcPct val="100000"/>
              </a:lnSpc>
              <a:spcBef>
                <a:spcPts val="1000"/>
              </a:spcBef>
              <a:spcAft>
                <a:spcPts val="0"/>
              </a:spcAft>
              <a:buNone/>
            </a:pPr>
            <a:r>
              <a:rPr lang="en" i="1">
                <a:solidFill>
                  <a:srgbClr val="666666"/>
                </a:solidFill>
                <a:latin typeface="Georgia"/>
                <a:ea typeface="Georgia"/>
                <a:cs typeface="Georgia"/>
                <a:sym typeface="Georgia"/>
              </a:rPr>
              <a:t>Exercise</a:t>
            </a:r>
            <a:endParaRPr i="1">
              <a:solidFill>
                <a:srgbClr val="666666"/>
              </a:solidFill>
              <a:latin typeface="Georgia"/>
              <a:ea typeface="Georgia"/>
              <a:cs typeface="Georgia"/>
              <a:sym typeface="Georgi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4"/>
          <p:cNvSpPr txBox="1"/>
          <p:nvPr/>
        </p:nvSpPr>
        <p:spPr>
          <a:xfrm>
            <a:off x="944094" y="4311225"/>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a:solidFill>
                  <a:srgbClr val="BF9000"/>
                </a:solidFill>
                <a:latin typeface="Georgia"/>
                <a:ea typeface="Georgia"/>
                <a:cs typeface="Georgia"/>
                <a:sym typeface="Georgia"/>
              </a:rPr>
              <a:t>Exercise: Sentiment Analysis</a:t>
            </a:r>
            <a:endParaRPr sz="2400">
              <a:solidFill>
                <a:srgbClr val="BF9000"/>
              </a:solidFill>
              <a:latin typeface="Georgia"/>
              <a:ea typeface="Georgia"/>
              <a:cs typeface="Georgia"/>
              <a:sym typeface="Georgia"/>
            </a:endParaRPr>
          </a:p>
        </p:txBody>
      </p:sp>
      <p:pic>
        <p:nvPicPr>
          <p:cNvPr id="428" name="Google Shape;428;p54"/>
          <p:cNvPicPr preferRelativeResize="0"/>
          <p:nvPr/>
        </p:nvPicPr>
        <p:blipFill>
          <a:blip r:embed="rId3">
            <a:alphaModFix/>
          </a:blip>
          <a:stretch>
            <a:fillRect/>
          </a:stretch>
        </p:blipFill>
        <p:spPr>
          <a:xfrm>
            <a:off x="1370600" y="454025"/>
            <a:ext cx="6402811" cy="37016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55"/>
          <p:cNvSpPr txBox="1"/>
          <p:nvPr/>
        </p:nvSpPr>
        <p:spPr>
          <a:xfrm>
            <a:off x="5612250" y="2140050"/>
            <a:ext cx="3510300" cy="863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a:solidFill>
                  <a:srgbClr val="434343"/>
                </a:solidFill>
                <a:latin typeface="Roboto"/>
                <a:ea typeface="Roboto"/>
                <a:cs typeface="Roboto"/>
                <a:sym typeface="Roboto"/>
              </a:rPr>
              <a:t>Text Processing</a:t>
            </a:r>
            <a:endParaRPr sz="2400">
              <a:solidFill>
                <a:srgbClr val="434343"/>
              </a:solidFill>
              <a:latin typeface="Roboto"/>
              <a:ea typeface="Roboto"/>
              <a:cs typeface="Roboto"/>
              <a:sym typeface="Roboto"/>
            </a:endParaRPr>
          </a:p>
        </p:txBody>
      </p:sp>
      <p:pic>
        <p:nvPicPr>
          <p:cNvPr id="434" name="Google Shape;434;p55"/>
          <p:cNvPicPr preferRelativeResize="0"/>
          <p:nvPr/>
        </p:nvPicPr>
        <p:blipFill>
          <a:blip r:embed="rId3">
            <a:alphaModFix/>
          </a:blip>
          <a:stretch>
            <a:fillRect/>
          </a:stretch>
        </p:blipFill>
        <p:spPr>
          <a:xfrm>
            <a:off x="0" y="0"/>
            <a:ext cx="5612250" cy="51434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56"/>
          <p:cNvSpPr txBox="1"/>
          <p:nvPr/>
        </p:nvSpPr>
        <p:spPr>
          <a:xfrm>
            <a:off x="1048075" y="681675"/>
            <a:ext cx="7255800" cy="763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a:solidFill>
                  <a:srgbClr val="434343"/>
                </a:solidFill>
                <a:latin typeface="Georgia"/>
                <a:ea typeface="Georgia"/>
                <a:cs typeface="Georgia"/>
                <a:sym typeface="Georgia"/>
              </a:rPr>
              <a:t>Stopwords Removal</a:t>
            </a:r>
            <a:endParaRPr sz="2400">
              <a:solidFill>
                <a:srgbClr val="434343"/>
              </a:solidFill>
              <a:latin typeface="Georgia"/>
              <a:ea typeface="Georgia"/>
              <a:cs typeface="Georgia"/>
              <a:sym typeface="Georgia"/>
            </a:endParaRPr>
          </a:p>
        </p:txBody>
      </p:sp>
      <p:sp>
        <p:nvSpPr>
          <p:cNvPr id="440" name="Google Shape;440;p56"/>
          <p:cNvSpPr txBox="1"/>
          <p:nvPr/>
        </p:nvSpPr>
        <p:spPr>
          <a:xfrm>
            <a:off x="4940400" y="2052225"/>
            <a:ext cx="3721800" cy="1565700"/>
          </a:xfrm>
          <a:prstGeom prst="rect">
            <a:avLst/>
          </a:prstGeom>
          <a:noFill/>
          <a:ln>
            <a:noFill/>
          </a:ln>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Clr>
                <a:srgbClr val="434343"/>
              </a:buClr>
              <a:buSzPts val="1200"/>
              <a:buFont typeface="Roboto"/>
              <a:buAutoNum type="arabicPeriod"/>
            </a:pPr>
            <a:r>
              <a:rPr lang="en" sz="1200">
                <a:solidFill>
                  <a:srgbClr val="434343"/>
                </a:solidFill>
                <a:latin typeface="Roboto"/>
                <a:ea typeface="Roboto"/>
                <a:cs typeface="Roboto"/>
                <a:sym typeface="Roboto"/>
              </a:rPr>
              <a:t>High frequency words </a:t>
            </a:r>
            <a:r>
              <a:rPr lang="en" sz="1200" i="1">
                <a:solidFill>
                  <a:srgbClr val="434343"/>
                </a:solidFill>
                <a:latin typeface="Roboto"/>
                <a:ea typeface="Roboto"/>
                <a:cs typeface="Roboto"/>
                <a:sym typeface="Roboto"/>
              </a:rPr>
              <a:t>i.e</a:t>
            </a:r>
            <a:r>
              <a:rPr lang="en" sz="1200">
                <a:solidFill>
                  <a:srgbClr val="434343"/>
                </a:solidFill>
                <a:latin typeface="Roboto"/>
                <a:ea typeface="Roboto"/>
                <a:cs typeface="Roboto"/>
                <a:sym typeface="Roboto"/>
              </a:rPr>
              <a:t> present in most documents</a:t>
            </a:r>
            <a:endParaRPr sz="1200">
              <a:solidFill>
                <a:srgbClr val="434343"/>
              </a:solidFill>
              <a:latin typeface="Roboto"/>
              <a:ea typeface="Roboto"/>
              <a:cs typeface="Roboto"/>
              <a:sym typeface="Roboto"/>
            </a:endParaRPr>
          </a:p>
          <a:p>
            <a:pPr marL="457200" lvl="0" indent="-304800" algn="l" rtl="0">
              <a:lnSpc>
                <a:spcPct val="150000"/>
              </a:lnSpc>
              <a:spcBef>
                <a:spcPts val="0"/>
              </a:spcBef>
              <a:spcAft>
                <a:spcPts val="0"/>
              </a:spcAft>
              <a:buClr>
                <a:srgbClr val="434343"/>
              </a:buClr>
              <a:buSzPts val="1200"/>
              <a:buFont typeface="Roboto"/>
              <a:buAutoNum type="arabicPeriod"/>
            </a:pPr>
            <a:r>
              <a:rPr lang="en" sz="1200">
                <a:solidFill>
                  <a:srgbClr val="434343"/>
                </a:solidFill>
                <a:latin typeface="Roboto"/>
                <a:ea typeface="Roboto"/>
                <a:cs typeface="Roboto"/>
                <a:sym typeface="Roboto"/>
              </a:rPr>
              <a:t>Can not be used to distinguish between documents</a:t>
            </a:r>
            <a:endParaRPr sz="1200">
              <a:solidFill>
                <a:srgbClr val="434343"/>
              </a:solidFill>
              <a:latin typeface="Roboto"/>
              <a:ea typeface="Roboto"/>
              <a:cs typeface="Roboto"/>
              <a:sym typeface="Roboto"/>
            </a:endParaRPr>
          </a:p>
          <a:p>
            <a:pPr marL="457200" lvl="0" indent="-304800" algn="l" rtl="0">
              <a:lnSpc>
                <a:spcPct val="150000"/>
              </a:lnSpc>
              <a:spcBef>
                <a:spcPts val="0"/>
              </a:spcBef>
              <a:spcAft>
                <a:spcPts val="0"/>
              </a:spcAft>
              <a:buClr>
                <a:srgbClr val="434343"/>
              </a:buClr>
              <a:buSzPts val="1200"/>
              <a:buFont typeface="Roboto"/>
              <a:buAutoNum type="arabicPeriod"/>
            </a:pPr>
            <a:r>
              <a:rPr lang="en" sz="1200">
                <a:solidFill>
                  <a:srgbClr val="434343"/>
                </a:solidFill>
                <a:latin typeface="Roboto"/>
                <a:ea typeface="Roboto"/>
                <a:cs typeface="Roboto"/>
                <a:sym typeface="Roboto"/>
              </a:rPr>
              <a:t>Hence can be removed as features</a:t>
            </a:r>
            <a:endParaRPr sz="1200">
              <a:solidFill>
                <a:srgbClr val="434343"/>
              </a:solidFill>
              <a:latin typeface="Roboto"/>
              <a:ea typeface="Roboto"/>
              <a:cs typeface="Roboto"/>
              <a:sym typeface="Roboto"/>
            </a:endParaRPr>
          </a:p>
        </p:txBody>
      </p:sp>
      <p:sp>
        <p:nvSpPr>
          <p:cNvPr id="441" name="Google Shape;441;p56"/>
          <p:cNvSpPr/>
          <p:nvPr/>
        </p:nvSpPr>
        <p:spPr>
          <a:xfrm>
            <a:off x="1158297" y="3136488"/>
            <a:ext cx="548325" cy="815075"/>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C9DAF8"/>
                </a:solidFill>
                <a:latin typeface="Arial"/>
              </a:rPr>
              <a:t>a</a:t>
            </a:r>
          </a:p>
        </p:txBody>
      </p:sp>
      <p:sp>
        <p:nvSpPr>
          <p:cNvPr id="442" name="Google Shape;442;p56"/>
          <p:cNvSpPr/>
          <p:nvPr/>
        </p:nvSpPr>
        <p:spPr>
          <a:xfrm>
            <a:off x="2218201" y="1869000"/>
            <a:ext cx="1639426" cy="815051"/>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FFE599"/>
                </a:solidFill>
                <a:latin typeface="Arial"/>
              </a:rPr>
              <a:t>The</a:t>
            </a:r>
          </a:p>
        </p:txBody>
      </p:sp>
      <p:sp>
        <p:nvSpPr>
          <p:cNvPr id="443" name="Google Shape;443;p56"/>
          <p:cNvSpPr/>
          <p:nvPr/>
        </p:nvSpPr>
        <p:spPr>
          <a:xfrm>
            <a:off x="2181022" y="2960549"/>
            <a:ext cx="1961326" cy="763499"/>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FCE5CD"/>
                </a:solidFill>
                <a:latin typeface="Arial"/>
              </a:rPr>
              <a:t>and</a:t>
            </a:r>
          </a:p>
        </p:txBody>
      </p:sp>
      <p:sp>
        <p:nvSpPr>
          <p:cNvPr id="444" name="Google Shape;444;p56"/>
          <p:cNvSpPr/>
          <p:nvPr/>
        </p:nvSpPr>
        <p:spPr>
          <a:xfrm>
            <a:off x="686876" y="2097550"/>
            <a:ext cx="1399326" cy="815051"/>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B6D7A8"/>
                </a:solidFill>
                <a:latin typeface="Arial"/>
              </a:rPr>
              <a:t>You</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57"/>
          <p:cNvSpPr txBox="1"/>
          <p:nvPr/>
        </p:nvSpPr>
        <p:spPr>
          <a:xfrm>
            <a:off x="1048075" y="681675"/>
            <a:ext cx="7255800" cy="763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a:solidFill>
                  <a:srgbClr val="BF9000"/>
                </a:solidFill>
                <a:latin typeface="Georgia"/>
                <a:ea typeface="Georgia"/>
                <a:cs typeface="Georgia"/>
                <a:sym typeface="Georgia"/>
              </a:rPr>
              <a:t>Lemmatization</a:t>
            </a:r>
            <a:endParaRPr sz="2400">
              <a:solidFill>
                <a:srgbClr val="BF9000"/>
              </a:solidFill>
              <a:latin typeface="Georgia"/>
              <a:ea typeface="Georgia"/>
              <a:cs typeface="Georgia"/>
              <a:sym typeface="Georgia"/>
            </a:endParaRPr>
          </a:p>
        </p:txBody>
      </p:sp>
      <p:sp>
        <p:nvSpPr>
          <p:cNvPr id="450" name="Google Shape;450;p57"/>
          <p:cNvSpPr txBox="1"/>
          <p:nvPr/>
        </p:nvSpPr>
        <p:spPr>
          <a:xfrm>
            <a:off x="4940400" y="2052225"/>
            <a:ext cx="3721800" cy="1074600"/>
          </a:xfrm>
          <a:prstGeom prst="rect">
            <a:avLst/>
          </a:prstGeom>
          <a:noFill/>
          <a:ln>
            <a:noFill/>
          </a:ln>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Clr>
                <a:srgbClr val="434343"/>
              </a:buClr>
              <a:buSzPts val="1200"/>
              <a:buFont typeface="Roboto"/>
              <a:buAutoNum type="arabicPeriod"/>
            </a:pPr>
            <a:r>
              <a:rPr lang="en" sz="1200">
                <a:solidFill>
                  <a:srgbClr val="434343"/>
                </a:solidFill>
                <a:latin typeface="Roboto"/>
                <a:ea typeface="Roboto"/>
                <a:cs typeface="Roboto"/>
                <a:sym typeface="Roboto"/>
              </a:rPr>
              <a:t>Converts inflections to root word or </a:t>
            </a:r>
            <a:r>
              <a:rPr lang="en" sz="1200" b="1">
                <a:solidFill>
                  <a:srgbClr val="434343"/>
                </a:solidFill>
                <a:latin typeface="Roboto"/>
                <a:ea typeface="Roboto"/>
                <a:cs typeface="Roboto"/>
                <a:sym typeface="Roboto"/>
              </a:rPr>
              <a:t>Lemma</a:t>
            </a:r>
            <a:endParaRPr sz="1200" b="1">
              <a:solidFill>
                <a:srgbClr val="434343"/>
              </a:solidFill>
              <a:latin typeface="Roboto"/>
              <a:ea typeface="Roboto"/>
              <a:cs typeface="Roboto"/>
              <a:sym typeface="Roboto"/>
            </a:endParaRPr>
          </a:p>
          <a:p>
            <a:pPr marL="457200" lvl="0" indent="-304800" algn="l" rtl="0">
              <a:lnSpc>
                <a:spcPct val="150000"/>
              </a:lnSpc>
              <a:spcBef>
                <a:spcPts val="0"/>
              </a:spcBef>
              <a:spcAft>
                <a:spcPts val="0"/>
              </a:spcAft>
              <a:buClr>
                <a:srgbClr val="434343"/>
              </a:buClr>
              <a:buSzPts val="1200"/>
              <a:buFont typeface="Roboto"/>
              <a:buAutoNum type="arabicPeriod"/>
            </a:pPr>
            <a:r>
              <a:rPr lang="en" sz="1200">
                <a:solidFill>
                  <a:srgbClr val="434343"/>
                </a:solidFill>
                <a:latin typeface="Roboto"/>
                <a:ea typeface="Roboto"/>
                <a:cs typeface="Roboto"/>
                <a:sym typeface="Roboto"/>
              </a:rPr>
              <a:t>Used for dimensionality reduction</a:t>
            </a:r>
            <a:endParaRPr sz="1200" b="1">
              <a:solidFill>
                <a:srgbClr val="434343"/>
              </a:solidFill>
              <a:latin typeface="Roboto"/>
              <a:ea typeface="Roboto"/>
              <a:cs typeface="Roboto"/>
              <a:sym typeface="Roboto"/>
            </a:endParaRPr>
          </a:p>
          <a:p>
            <a:pPr marL="457200" lvl="0" indent="-304800" algn="l" rtl="0">
              <a:lnSpc>
                <a:spcPct val="150000"/>
              </a:lnSpc>
              <a:spcBef>
                <a:spcPts val="0"/>
              </a:spcBef>
              <a:spcAft>
                <a:spcPts val="0"/>
              </a:spcAft>
              <a:buClr>
                <a:srgbClr val="434343"/>
              </a:buClr>
              <a:buSzPts val="1200"/>
              <a:buFont typeface="Roboto"/>
              <a:buAutoNum type="arabicPeriod"/>
            </a:pPr>
            <a:r>
              <a:rPr lang="en" sz="1200">
                <a:solidFill>
                  <a:srgbClr val="434343"/>
                </a:solidFill>
                <a:latin typeface="Roboto"/>
                <a:ea typeface="Roboto"/>
                <a:cs typeface="Roboto"/>
                <a:sym typeface="Roboto"/>
              </a:rPr>
              <a:t>Word stem usually </a:t>
            </a:r>
            <a:r>
              <a:rPr lang="en" sz="1200" b="1">
                <a:solidFill>
                  <a:srgbClr val="434343"/>
                </a:solidFill>
                <a:latin typeface="Roboto"/>
                <a:ea typeface="Roboto"/>
                <a:cs typeface="Roboto"/>
                <a:sym typeface="Roboto"/>
              </a:rPr>
              <a:t> present in dictionary</a:t>
            </a:r>
            <a:endParaRPr sz="1200" b="1">
              <a:solidFill>
                <a:srgbClr val="434343"/>
              </a:solidFill>
              <a:latin typeface="Roboto"/>
              <a:ea typeface="Roboto"/>
              <a:cs typeface="Roboto"/>
              <a:sym typeface="Roboto"/>
            </a:endParaRPr>
          </a:p>
        </p:txBody>
      </p:sp>
      <p:sp>
        <p:nvSpPr>
          <p:cNvPr id="451" name="Google Shape;451;p57"/>
          <p:cNvSpPr txBox="1"/>
          <p:nvPr/>
        </p:nvSpPr>
        <p:spPr>
          <a:xfrm>
            <a:off x="1171950" y="1938075"/>
            <a:ext cx="7533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Liking</a:t>
            </a:r>
            <a:endParaRPr>
              <a:latin typeface="Roboto"/>
              <a:ea typeface="Roboto"/>
              <a:cs typeface="Roboto"/>
              <a:sym typeface="Roboto"/>
            </a:endParaRPr>
          </a:p>
        </p:txBody>
      </p:sp>
      <p:sp>
        <p:nvSpPr>
          <p:cNvPr id="452" name="Google Shape;452;p57"/>
          <p:cNvSpPr txBox="1"/>
          <p:nvPr/>
        </p:nvSpPr>
        <p:spPr>
          <a:xfrm>
            <a:off x="1171950" y="2395275"/>
            <a:ext cx="7533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Likes</a:t>
            </a:r>
            <a:endParaRPr>
              <a:latin typeface="Roboto"/>
              <a:ea typeface="Roboto"/>
              <a:cs typeface="Roboto"/>
              <a:sym typeface="Roboto"/>
            </a:endParaRPr>
          </a:p>
        </p:txBody>
      </p:sp>
      <p:sp>
        <p:nvSpPr>
          <p:cNvPr id="453" name="Google Shape;453;p57"/>
          <p:cNvSpPr txBox="1"/>
          <p:nvPr/>
        </p:nvSpPr>
        <p:spPr>
          <a:xfrm>
            <a:off x="1171950" y="2852475"/>
            <a:ext cx="7533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Liked</a:t>
            </a:r>
            <a:endParaRPr>
              <a:latin typeface="Roboto"/>
              <a:ea typeface="Roboto"/>
              <a:cs typeface="Roboto"/>
              <a:sym typeface="Roboto"/>
            </a:endParaRPr>
          </a:p>
        </p:txBody>
      </p:sp>
      <p:sp>
        <p:nvSpPr>
          <p:cNvPr id="454" name="Google Shape;454;p57"/>
          <p:cNvSpPr txBox="1"/>
          <p:nvPr/>
        </p:nvSpPr>
        <p:spPr>
          <a:xfrm>
            <a:off x="1171950" y="3309675"/>
            <a:ext cx="7533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Likely</a:t>
            </a:r>
            <a:endParaRPr>
              <a:latin typeface="Roboto"/>
              <a:ea typeface="Roboto"/>
              <a:cs typeface="Roboto"/>
              <a:sym typeface="Roboto"/>
            </a:endParaRPr>
          </a:p>
        </p:txBody>
      </p:sp>
      <p:sp>
        <p:nvSpPr>
          <p:cNvPr id="455" name="Google Shape;455;p57"/>
          <p:cNvSpPr txBox="1"/>
          <p:nvPr/>
        </p:nvSpPr>
        <p:spPr>
          <a:xfrm>
            <a:off x="2592200" y="2534675"/>
            <a:ext cx="9828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Like</a:t>
            </a:r>
            <a:endParaRPr>
              <a:latin typeface="Roboto"/>
              <a:ea typeface="Roboto"/>
              <a:cs typeface="Roboto"/>
              <a:sym typeface="Roboto"/>
            </a:endParaRPr>
          </a:p>
        </p:txBody>
      </p:sp>
      <p:cxnSp>
        <p:nvCxnSpPr>
          <p:cNvPr id="456" name="Google Shape;456;p57"/>
          <p:cNvCxnSpPr>
            <a:stCxn id="451" idx="3"/>
            <a:endCxn id="455" idx="1"/>
          </p:cNvCxnSpPr>
          <p:nvPr/>
        </p:nvCxnSpPr>
        <p:spPr>
          <a:xfrm>
            <a:off x="1925250" y="2149275"/>
            <a:ext cx="666900" cy="596700"/>
          </a:xfrm>
          <a:prstGeom prst="straightConnector1">
            <a:avLst/>
          </a:prstGeom>
          <a:noFill/>
          <a:ln w="9525" cap="flat" cmpd="sng">
            <a:solidFill>
              <a:schemeClr val="dk2"/>
            </a:solidFill>
            <a:prstDash val="solid"/>
            <a:round/>
            <a:headEnd type="none" w="med" len="med"/>
            <a:tailEnd type="triangle" w="med" len="med"/>
          </a:ln>
        </p:spPr>
      </p:cxnSp>
      <p:cxnSp>
        <p:nvCxnSpPr>
          <p:cNvPr id="457" name="Google Shape;457;p57"/>
          <p:cNvCxnSpPr>
            <a:stCxn id="452" idx="3"/>
            <a:endCxn id="455" idx="1"/>
          </p:cNvCxnSpPr>
          <p:nvPr/>
        </p:nvCxnSpPr>
        <p:spPr>
          <a:xfrm>
            <a:off x="1925250" y="2606475"/>
            <a:ext cx="666900" cy="139500"/>
          </a:xfrm>
          <a:prstGeom prst="straightConnector1">
            <a:avLst/>
          </a:prstGeom>
          <a:noFill/>
          <a:ln w="9525" cap="flat" cmpd="sng">
            <a:solidFill>
              <a:schemeClr val="dk2"/>
            </a:solidFill>
            <a:prstDash val="solid"/>
            <a:round/>
            <a:headEnd type="none" w="med" len="med"/>
            <a:tailEnd type="triangle" w="med" len="med"/>
          </a:ln>
        </p:spPr>
      </p:cxnSp>
      <p:cxnSp>
        <p:nvCxnSpPr>
          <p:cNvPr id="458" name="Google Shape;458;p57"/>
          <p:cNvCxnSpPr>
            <a:endCxn id="455" idx="1"/>
          </p:cNvCxnSpPr>
          <p:nvPr/>
        </p:nvCxnSpPr>
        <p:spPr>
          <a:xfrm rot="10800000" flipH="1">
            <a:off x="1925300" y="2745875"/>
            <a:ext cx="666900" cy="317700"/>
          </a:xfrm>
          <a:prstGeom prst="straightConnector1">
            <a:avLst/>
          </a:prstGeom>
          <a:noFill/>
          <a:ln w="9525" cap="flat" cmpd="sng">
            <a:solidFill>
              <a:schemeClr val="dk2"/>
            </a:solidFill>
            <a:prstDash val="solid"/>
            <a:round/>
            <a:headEnd type="none" w="med" len="med"/>
            <a:tailEnd type="triangle" w="med" len="med"/>
          </a:ln>
        </p:spPr>
      </p:cxnSp>
      <p:cxnSp>
        <p:nvCxnSpPr>
          <p:cNvPr id="459" name="Google Shape;459;p57"/>
          <p:cNvCxnSpPr>
            <a:stCxn id="454" idx="3"/>
            <a:endCxn id="455" idx="1"/>
          </p:cNvCxnSpPr>
          <p:nvPr/>
        </p:nvCxnSpPr>
        <p:spPr>
          <a:xfrm rot="10800000" flipH="1">
            <a:off x="1925250" y="2745975"/>
            <a:ext cx="666900" cy="774900"/>
          </a:xfrm>
          <a:prstGeom prst="straightConnector1">
            <a:avLst/>
          </a:prstGeom>
          <a:noFill/>
          <a:ln w="9525" cap="flat" cmpd="sng">
            <a:solidFill>
              <a:schemeClr val="dk2"/>
            </a:solidFill>
            <a:prstDash val="solid"/>
            <a:round/>
            <a:headEnd type="none" w="med" len="med"/>
            <a:tailEnd type="triangle" w="med" len="med"/>
          </a:ln>
        </p:spPr>
      </p:cxnSp>
      <p:sp>
        <p:nvSpPr>
          <p:cNvPr id="460" name="Google Shape;460;p57"/>
          <p:cNvSpPr txBox="1"/>
          <p:nvPr/>
        </p:nvSpPr>
        <p:spPr>
          <a:xfrm>
            <a:off x="2839050" y="3309675"/>
            <a:ext cx="982800" cy="59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0000"/>
                </a:solidFill>
                <a:latin typeface="Roboto"/>
                <a:ea typeface="Roboto"/>
                <a:cs typeface="Roboto"/>
                <a:sym typeface="Roboto"/>
              </a:rPr>
              <a:t>Root Word or Lemma</a:t>
            </a:r>
            <a:endParaRPr sz="1000">
              <a:solidFill>
                <a:srgbClr val="FF0000"/>
              </a:solidFill>
              <a:latin typeface="Roboto"/>
              <a:ea typeface="Roboto"/>
              <a:cs typeface="Roboto"/>
              <a:sym typeface="Roboto"/>
            </a:endParaRPr>
          </a:p>
        </p:txBody>
      </p:sp>
      <p:cxnSp>
        <p:nvCxnSpPr>
          <p:cNvPr id="461" name="Google Shape;461;p57"/>
          <p:cNvCxnSpPr>
            <a:stCxn id="460" idx="0"/>
            <a:endCxn id="455" idx="2"/>
          </p:cNvCxnSpPr>
          <p:nvPr/>
        </p:nvCxnSpPr>
        <p:spPr>
          <a:xfrm rot="10800000">
            <a:off x="3083550" y="2957175"/>
            <a:ext cx="246900" cy="352500"/>
          </a:xfrm>
          <a:prstGeom prst="straightConnector1">
            <a:avLst/>
          </a:prstGeom>
          <a:noFill/>
          <a:ln w="9525" cap="flat" cmpd="sng">
            <a:solidFill>
              <a:schemeClr val="dk2"/>
            </a:solidFill>
            <a:prstDash val="solid"/>
            <a:round/>
            <a:headEnd type="none" w="med" len="med"/>
            <a:tailEnd type="triangle" w="med" len="med"/>
          </a:ln>
        </p:spPr>
      </p:cxnSp>
      <p:sp>
        <p:nvSpPr>
          <p:cNvPr id="462" name="Google Shape;462;p57"/>
          <p:cNvSpPr txBox="1"/>
          <p:nvPr/>
        </p:nvSpPr>
        <p:spPr>
          <a:xfrm>
            <a:off x="934050" y="3919275"/>
            <a:ext cx="982800" cy="59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0000"/>
                </a:solidFill>
                <a:latin typeface="Roboto"/>
                <a:ea typeface="Roboto"/>
                <a:cs typeface="Roboto"/>
                <a:sym typeface="Roboto"/>
              </a:rPr>
              <a:t>Inflections</a:t>
            </a:r>
            <a:endParaRPr sz="1000">
              <a:solidFill>
                <a:srgbClr val="FF0000"/>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5"/>
                                        </p:tgtEl>
                                        <p:attrNameLst>
                                          <p:attrName>style.visibility</p:attrName>
                                        </p:attrNameLst>
                                      </p:cBhvr>
                                      <p:to>
                                        <p:strVal val="visible"/>
                                      </p:to>
                                    </p:set>
                                    <p:animEffect transition="in" filter="fade">
                                      <p:cBhvr>
                                        <p:cTn id="7" dur="1000"/>
                                        <p:tgtEl>
                                          <p:spTgt spid="455"/>
                                        </p:tgtEl>
                                      </p:cBhvr>
                                    </p:animEffect>
                                  </p:childTnLst>
                                </p:cTn>
                              </p:par>
                              <p:par>
                                <p:cTn id="8" presetID="10" presetClass="entr" presetSubtype="0" fill="hold" nodeType="withEffect">
                                  <p:stCondLst>
                                    <p:cond delay="0"/>
                                  </p:stCondLst>
                                  <p:childTnLst>
                                    <p:set>
                                      <p:cBhvr>
                                        <p:cTn id="9" dur="1" fill="hold">
                                          <p:stCondLst>
                                            <p:cond delay="0"/>
                                          </p:stCondLst>
                                        </p:cTn>
                                        <p:tgtEl>
                                          <p:spTgt spid="456"/>
                                        </p:tgtEl>
                                        <p:attrNameLst>
                                          <p:attrName>style.visibility</p:attrName>
                                        </p:attrNameLst>
                                      </p:cBhvr>
                                      <p:to>
                                        <p:strVal val="visible"/>
                                      </p:to>
                                    </p:set>
                                    <p:animEffect transition="in" filter="fade">
                                      <p:cBhvr>
                                        <p:cTn id="10" dur="1000"/>
                                        <p:tgtEl>
                                          <p:spTgt spid="456"/>
                                        </p:tgtEl>
                                      </p:cBhvr>
                                    </p:animEffect>
                                  </p:childTnLst>
                                </p:cTn>
                              </p:par>
                              <p:par>
                                <p:cTn id="11" presetID="10" presetClass="entr" presetSubtype="0" fill="hold" nodeType="withEffect">
                                  <p:stCondLst>
                                    <p:cond delay="0"/>
                                  </p:stCondLst>
                                  <p:childTnLst>
                                    <p:set>
                                      <p:cBhvr>
                                        <p:cTn id="12" dur="1" fill="hold">
                                          <p:stCondLst>
                                            <p:cond delay="0"/>
                                          </p:stCondLst>
                                        </p:cTn>
                                        <p:tgtEl>
                                          <p:spTgt spid="457"/>
                                        </p:tgtEl>
                                        <p:attrNameLst>
                                          <p:attrName>style.visibility</p:attrName>
                                        </p:attrNameLst>
                                      </p:cBhvr>
                                      <p:to>
                                        <p:strVal val="visible"/>
                                      </p:to>
                                    </p:set>
                                    <p:animEffect transition="in" filter="fade">
                                      <p:cBhvr>
                                        <p:cTn id="13" dur="1000"/>
                                        <p:tgtEl>
                                          <p:spTgt spid="457"/>
                                        </p:tgtEl>
                                      </p:cBhvr>
                                    </p:animEffect>
                                  </p:childTnLst>
                                </p:cTn>
                              </p:par>
                              <p:par>
                                <p:cTn id="14" presetID="10" presetClass="entr" presetSubtype="0" fill="hold" nodeType="withEffect">
                                  <p:stCondLst>
                                    <p:cond delay="0"/>
                                  </p:stCondLst>
                                  <p:childTnLst>
                                    <p:set>
                                      <p:cBhvr>
                                        <p:cTn id="15" dur="1" fill="hold">
                                          <p:stCondLst>
                                            <p:cond delay="0"/>
                                          </p:stCondLst>
                                        </p:cTn>
                                        <p:tgtEl>
                                          <p:spTgt spid="458"/>
                                        </p:tgtEl>
                                        <p:attrNameLst>
                                          <p:attrName>style.visibility</p:attrName>
                                        </p:attrNameLst>
                                      </p:cBhvr>
                                      <p:to>
                                        <p:strVal val="visible"/>
                                      </p:to>
                                    </p:set>
                                    <p:animEffect transition="in" filter="fade">
                                      <p:cBhvr>
                                        <p:cTn id="16" dur="1000"/>
                                        <p:tgtEl>
                                          <p:spTgt spid="458"/>
                                        </p:tgtEl>
                                      </p:cBhvr>
                                    </p:animEffect>
                                  </p:childTnLst>
                                </p:cTn>
                              </p:par>
                              <p:par>
                                <p:cTn id="17" presetID="10" presetClass="entr" presetSubtype="0" fill="hold" nodeType="withEffect">
                                  <p:stCondLst>
                                    <p:cond delay="0"/>
                                  </p:stCondLst>
                                  <p:childTnLst>
                                    <p:set>
                                      <p:cBhvr>
                                        <p:cTn id="18" dur="1" fill="hold">
                                          <p:stCondLst>
                                            <p:cond delay="0"/>
                                          </p:stCondLst>
                                        </p:cTn>
                                        <p:tgtEl>
                                          <p:spTgt spid="459"/>
                                        </p:tgtEl>
                                        <p:attrNameLst>
                                          <p:attrName>style.visibility</p:attrName>
                                        </p:attrNameLst>
                                      </p:cBhvr>
                                      <p:to>
                                        <p:strVal val="visible"/>
                                      </p:to>
                                    </p:set>
                                    <p:animEffect transition="in" filter="fade">
                                      <p:cBhvr>
                                        <p:cTn id="19" dur="1000"/>
                                        <p:tgtEl>
                                          <p:spTgt spid="45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60"/>
                                        </p:tgtEl>
                                        <p:attrNameLst>
                                          <p:attrName>style.visibility</p:attrName>
                                        </p:attrNameLst>
                                      </p:cBhvr>
                                      <p:to>
                                        <p:strVal val="visible"/>
                                      </p:to>
                                    </p:set>
                                    <p:animEffect transition="in" filter="fade">
                                      <p:cBhvr>
                                        <p:cTn id="24" dur="1000"/>
                                        <p:tgtEl>
                                          <p:spTgt spid="460"/>
                                        </p:tgtEl>
                                      </p:cBhvr>
                                    </p:animEffect>
                                  </p:childTnLst>
                                </p:cTn>
                              </p:par>
                              <p:par>
                                <p:cTn id="25" presetID="10" presetClass="entr" presetSubtype="0" fill="hold" nodeType="withEffect">
                                  <p:stCondLst>
                                    <p:cond delay="0"/>
                                  </p:stCondLst>
                                  <p:childTnLst>
                                    <p:set>
                                      <p:cBhvr>
                                        <p:cTn id="26" dur="1" fill="hold">
                                          <p:stCondLst>
                                            <p:cond delay="0"/>
                                          </p:stCondLst>
                                        </p:cTn>
                                        <p:tgtEl>
                                          <p:spTgt spid="461"/>
                                        </p:tgtEl>
                                        <p:attrNameLst>
                                          <p:attrName>style.visibility</p:attrName>
                                        </p:attrNameLst>
                                      </p:cBhvr>
                                      <p:to>
                                        <p:strVal val="visible"/>
                                      </p:to>
                                    </p:set>
                                    <p:animEffect transition="in" filter="fade">
                                      <p:cBhvr>
                                        <p:cTn id="27" dur="1000"/>
                                        <p:tgtEl>
                                          <p:spTgt spid="4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62"/>
                                        </p:tgtEl>
                                        <p:attrNameLst>
                                          <p:attrName>style.visibility</p:attrName>
                                        </p:attrNameLst>
                                      </p:cBhvr>
                                      <p:to>
                                        <p:strVal val="visible"/>
                                      </p:to>
                                    </p:set>
                                    <p:animEffect transition="in" filter="fade">
                                      <p:cBhvr>
                                        <p:cTn id="32" dur="1000"/>
                                        <p:tgtEl>
                                          <p:spTgt spid="46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50">
                                            <p:txEl>
                                              <p:pRg st="0" end="0"/>
                                            </p:txEl>
                                          </p:spTgt>
                                        </p:tgtEl>
                                        <p:attrNameLst>
                                          <p:attrName>style.visibility</p:attrName>
                                        </p:attrNameLst>
                                      </p:cBhvr>
                                      <p:to>
                                        <p:strVal val="visible"/>
                                      </p:to>
                                    </p:set>
                                    <p:animEffect transition="in" filter="fade">
                                      <p:cBhvr>
                                        <p:cTn id="37" dur="1000"/>
                                        <p:tgtEl>
                                          <p:spTgt spid="450">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50">
                                            <p:txEl>
                                              <p:pRg st="1" end="1"/>
                                            </p:txEl>
                                          </p:spTgt>
                                        </p:tgtEl>
                                        <p:attrNameLst>
                                          <p:attrName>style.visibility</p:attrName>
                                        </p:attrNameLst>
                                      </p:cBhvr>
                                      <p:to>
                                        <p:strVal val="visible"/>
                                      </p:to>
                                    </p:set>
                                    <p:animEffect transition="in" filter="fade">
                                      <p:cBhvr>
                                        <p:cTn id="42" dur="1000"/>
                                        <p:tgtEl>
                                          <p:spTgt spid="450">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50">
                                            <p:txEl>
                                              <p:pRg st="2" end="2"/>
                                            </p:txEl>
                                          </p:spTgt>
                                        </p:tgtEl>
                                        <p:attrNameLst>
                                          <p:attrName>style.visibility</p:attrName>
                                        </p:attrNameLst>
                                      </p:cBhvr>
                                      <p:to>
                                        <p:strVal val="visible"/>
                                      </p:to>
                                    </p:set>
                                    <p:animEffect transition="in" filter="fade">
                                      <p:cBhvr>
                                        <p:cTn id="47" dur="1000"/>
                                        <p:tgtEl>
                                          <p:spTgt spid="45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58"/>
          <p:cNvSpPr txBox="1"/>
          <p:nvPr/>
        </p:nvSpPr>
        <p:spPr>
          <a:xfrm>
            <a:off x="1048075" y="681675"/>
            <a:ext cx="7255800" cy="763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a:solidFill>
                  <a:srgbClr val="BF9000"/>
                </a:solidFill>
                <a:latin typeface="Georgia"/>
                <a:ea typeface="Georgia"/>
                <a:cs typeface="Georgia"/>
                <a:sym typeface="Georgia"/>
              </a:rPr>
              <a:t>Stemming</a:t>
            </a:r>
            <a:endParaRPr sz="2400">
              <a:solidFill>
                <a:srgbClr val="BF9000"/>
              </a:solidFill>
              <a:latin typeface="Georgia"/>
              <a:ea typeface="Georgia"/>
              <a:cs typeface="Georgia"/>
              <a:sym typeface="Georgia"/>
            </a:endParaRPr>
          </a:p>
        </p:txBody>
      </p:sp>
      <p:sp>
        <p:nvSpPr>
          <p:cNvPr id="468" name="Google Shape;468;p58"/>
          <p:cNvSpPr txBox="1"/>
          <p:nvPr/>
        </p:nvSpPr>
        <p:spPr>
          <a:xfrm>
            <a:off x="4940400" y="2052225"/>
            <a:ext cx="3721800" cy="1565700"/>
          </a:xfrm>
          <a:prstGeom prst="rect">
            <a:avLst/>
          </a:prstGeom>
          <a:noFill/>
          <a:ln>
            <a:noFill/>
          </a:ln>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Clr>
                <a:srgbClr val="434343"/>
              </a:buClr>
              <a:buSzPts val="1200"/>
              <a:buFont typeface="Roboto"/>
              <a:buAutoNum type="arabicPeriod"/>
            </a:pPr>
            <a:r>
              <a:rPr lang="en" sz="1200">
                <a:solidFill>
                  <a:srgbClr val="434343"/>
                </a:solidFill>
                <a:latin typeface="Roboto"/>
                <a:ea typeface="Roboto"/>
                <a:cs typeface="Roboto"/>
                <a:sym typeface="Roboto"/>
              </a:rPr>
              <a:t>Converts inflections to root or word stem</a:t>
            </a:r>
            <a:endParaRPr sz="1200">
              <a:solidFill>
                <a:srgbClr val="434343"/>
              </a:solidFill>
              <a:latin typeface="Roboto"/>
              <a:ea typeface="Roboto"/>
              <a:cs typeface="Roboto"/>
              <a:sym typeface="Roboto"/>
            </a:endParaRPr>
          </a:p>
          <a:p>
            <a:pPr marL="457200" lvl="0" indent="-304800" algn="l" rtl="0">
              <a:lnSpc>
                <a:spcPct val="150000"/>
              </a:lnSpc>
              <a:spcBef>
                <a:spcPts val="0"/>
              </a:spcBef>
              <a:spcAft>
                <a:spcPts val="0"/>
              </a:spcAft>
              <a:buClr>
                <a:srgbClr val="434343"/>
              </a:buClr>
              <a:buSzPts val="1200"/>
              <a:buFont typeface="Roboto"/>
              <a:buAutoNum type="arabicPeriod"/>
            </a:pPr>
            <a:r>
              <a:rPr lang="en" sz="1200">
                <a:solidFill>
                  <a:srgbClr val="434343"/>
                </a:solidFill>
                <a:latin typeface="Roboto"/>
                <a:ea typeface="Roboto"/>
                <a:cs typeface="Roboto"/>
                <a:sym typeface="Roboto"/>
              </a:rPr>
              <a:t>Word stem may </a:t>
            </a:r>
            <a:r>
              <a:rPr lang="en" sz="1200" b="1">
                <a:solidFill>
                  <a:srgbClr val="434343"/>
                </a:solidFill>
                <a:latin typeface="Roboto"/>
                <a:ea typeface="Roboto"/>
                <a:cs typeface="Roboto"/>
                <a:sym typeface="Roboto"/>
              </a:rPr>
              <a:t>not be present in dictionary</a:t>
            </a:r>
            <a:endParaRPr sz="1200" b="1">
              <a:solidFill>
                <a:srgbClr val="434343"/>
              </a:solidFill>
              <a:latin typeface="Roboto"/>
              <a:ea typeface="Roboto"/>
              <a:cs typeface="Roboto"/>
              <a:sym typeface="Roboto"/>
            </a:endParaRPr>
          </a:p>
          <a:p>
            <a:pPr marL="457200" lvl="0" indent="-304800" algn="l" rtl="0">
              <a:lnSpc>
                <a:spcPct val="150000"/>
              </a:lnSpc>
              <a:spcBef>
                <a:spcPts val="0"/>
              </a:spcBef>
              <a:spcAft>
                <a:spcPts val="0"/>
              </a:spcAft>
              <a:buClr>
                <a:srgbClr val="434343"/>
              </a:buClr>
              <a:buSzPts val="1200"/>
              <a:buFont typeface="Roboto"/>
              <a:buAutoNum type="arabicPeriod"/>
            </a:pPr>
            <a:r>
              <a:rPr lang="en" sz="1200">
                <a:solidFill>
                  <a:srgbClr val="434343"/>
                </a:solidFill>
                <a:latin typeface="Roboto"/>
                <a:ea typeface="Roboto"/>
                <a:cs typeface="Roboto"/>
                <a:sym typeface="Roboto"/>
              </a:rPr>
              <a:t>Popular algorithms include Potter Stemmer, Lovins Stemmer etc</a:t>
            </a:r>
            <a:endParaRPr sz="1200">
              <a:solidFill>
                <a:srgbClr val="434343"/>
              </a:solidFill>
              <a:latin typeface="Roboto"/>
              <a:ea typeface="Roboto"/>
              <a:cs typeface="Roboto"/>
              <a:sym typeface="Roboto"/>
            </a:endParaRPr>
          </a:p>
        </p:txBody>
      </p:sp>
      <p:sp>
        <p:nvSpPr>
          <p:cNvPr id="469" name="Google Shape;469;p58"/>
          <p:cNvSpPr txBox="1"/>
          <p:nvPr/>
        </p:nvSpPr>
        <p:spPr>
          <a:xfrm>
            <a:off x="1171950" y="1938075"/>
            <a:ext cx="7533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Liking</a:t>
            </a:r>
            <a:endParaRPr>
              <a:latin typeface="Roboto"/>
              <a:ea typeface="Roboto"/>
              <a:cs typeface="Roboto"/>
              <a:sym typeface="Roboto"/>
            </a:endParaRPr>
          </a:p>
        </p:txBody>
      </p:sp>
      <p:sp>
        <p:nvSpPr>
          <p:cNvPr id="470" name="Google Shape;470;p58"/>
          <p:cNvSpPr txBox="1"/>
          <p:nvPr/>
        </p:nvSpPr>
        <p:spPr>
          <a:xfrm>
            <a:off x="1171950" y="2395275"/>
            <a:ext cx="7533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Likes</a:t>
            </a:r>
            <a:endParaRPr>
              <a:latin typeface="Roboto"/>
              <a:ea typeface="Roboto"/>
              <a:cs typeface="Roboto"/>
              <a:sym typeface="Roboto"/>
            </a:endParaRPr>
          </a:p>
        </p:txBody>
      </p:sp>
      <p:sp>
        <p:nvSpPr>
          <p:cNvPr id="471" name="Google Shape;471;p58"/>
          <p:cNvSpPr txBox="1"/>
          <p:nvPr/>
        </p:nvSpPr>
        <p:spPr>
          <a:xfrm>
            <a:off x="1171950" y="2852475"/>
            <a:ext cx="7533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Liked</a:t>
            </a:r>
            <a:endParaRPr>
              <a:latin typeface="Roboto"/>
              <a:ea typeface="Roboto"/>
              <a:cs typeface="Roboto"/>
              <a:sym typeface="Roboto"/>
            </a:endParaRPr>
          </a:p>
        </p:txBody>
      </p:sp>
      <p:sp>
        <p:nvSpPr>
          <p:cNvPr id="472" name="Google Shape;472;p58"/>
          <p:cNvSpPr txBox="1"/>
          <p:nvPr/>
        </p:nvSpPr>
        <p:spPr>
          <a:xfrm>
            <a:off x="1171950" y="3309675"/>
            <a:ext cx="7533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Likely</a:t>
            </a:r>
            <a:endParaRPr>
              <a:latin typeface="Roboto"/>
              <a:ea typeface="Roboto"/>
              <a:cs typeface="Roboto"/>
              <a:sym typeface="Roboto"/>
            </a:endParaRPr>
          </a:p>
        </p:txBody>
      </p:sp>
      <p:sp>
        <p:nvSpPr>
          <p:cNvPr id="473" name="Google Shape;473;p58"/>
          <p:cNvSpPr txBox="1"/>
          <p:nvPr/>
        </p:nvSpPr>
        <p:spPr>
          <a:xfrm>
            <a:off x="2592200" y="2534675"/>
            <a:ext cx="9828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a:ea typeface="Roboto"/>
                <a:cs typeface="Roboto"/>
                <a:sym typeface="Roboto"/>
              </a:rPr>
              <a:t>Lik</a:t>
            </a:r>
            <a:endParaRPr b="1">
              <a:latin typeface="Roboto"/>
              <a:ea typeface="Roboto"/>
              <a:cs typeface="Roboto"/>
              <a:sym typeface="Roboto"/>
            </a:endParaRPr>
          </a:p>
        </p:txBody>
      </p:sp>
      <p:cxnSp>
        <p:nvCxnSpPr>
          <p:cNvPr id="474" name="Google Shape;474;p58"/>
          <p:cNvCxnSpPr>
            <a:stCxn id="469" idx="3"/>
            <a:endCxn id="473" idx="1"/>
          </p:cNvCxnSpPr>
          <p:nvPr/>
        </p:nvCxnSpPr>
        <p:spPr>
          <a:xfrm>
            <a:off x="1925250" y="2149275"/>
            <a:ext cx="666900" cy="596700"/>
          </a:xfrm>
          <a:prstGeom prst="straightConnector1">
            <a:avLst/>
          </a:prstGeom>
          <a:noFill/>
          <a:ln w="9525" cap="flat" cmpd="sng">
            <a:solidFill>
              <a:schemeClr val="dk2"/>
            </a:solidFill>
            <a:prstDash val="solid"/>
            <a:round/>
            <a:headEnd type="none" w="med" len="med"/>
            <a:tailEnd type="triangle" w="med" len="med"/>
          </a:ln>
        </p:spPr>
      </p:cxnSp>
      <p:cxnSp>
        <p:nvCxnSpPr>
          <p:cNvPr id="475" name="Google Shape;475;p58"/>
          <p:cNvCxnSpPr>
            <a:stCxn id="470" idx="3"/>
            <a:endCxn id="473" idx="1"/>
          </p:cNvCxnSpPr>
          <p:nvPr/>
        </p:nvCxnSpPr>
        <p:spPr>
          <a:xfrm>
            <a:off x="1925250" y="2606475"/>
            <a:ext cx="666900" cy="139500"/>
          </a:xfrm>
          <a:prstGeom prst="straightConnector1">
            <a:avLst/>
          </a:prstGeom>
          <a:noFill/>
          <a:ln w="9525" cap="flat" cmpd="sng">
            <a:solidFill>
              <a:schemeClr val="dk2"/>
            </a:solidFill>
            <a:prstDash val="solid"/>
            <a:round/>
            <a:headEnd type="none" w="med" len="med"/>
            <a:tailEnd type="triangle" w="med" len="med"/>
          </a:ln>
        </p:spPr>
      </p:cxnSp>
      <p:cxnSp>
        <p:nvCxnSpPr>
          <p:cNvPr id="476" name="Google Shape;476;p58"/>
          <p:cNvCxnSpPr>
            <a:endCxn id="473" idx="1"/>
          </p:cNvCxnSpPr>
          <p:nvPr/>
        </p:nvCxnSpPr>
        <p:spPr>
          <a:xfrm rot="10800000" flipH="1">
            <a:off x="1925300" y="2745875"/>
            <a:ext cx="666900" cy="317700"/>
          </a:xfrm>
          <a:prstGeom prst="straightConnector1">
            <a:avLst/>
          </a:prstGeom>
          <a:noFill/>
          <a:ln w="9525" cap="flat" cmpd="sng">
            <a:solidFill>
              <a:schemeClr val="dk2"/>
            </a:solidFill>
            <a:prstDash val="solid"/>
            <a:round/>
            <a:headEnd type="none" w="med" len="med"/>
            <a:tailEnd type="triangle" w="med" len="med"/>
          </a:ln>
        </p:spPr>
      </p:cxnSp>
      <p:cxnSp>
        <p:nvCxnSpPr>
          <p:cNvPr id="477" name="Google Shape;477;p58"/>
          <p:cNvCxnSpPr>
            <a:stCxn id="472" idx="3"/>
            <a:endCxn id="473" idx="1"/>
          </p:cNvCxnSpPr>
          <p:nvPr/>
        </p:nvCxnSpPr>
        <p:spPr>
          <a:xfrm rot="10800000" flipH="1">
            <a:off x="1925250" y="2745975"/>
            <a:ext cx="666900" cy="774900"/>
          </a:xfrm>
          <a:prstGeom prst="straightConnector1">
            <a:avLst/>
          </a:prstGeom>
          <a:noFill/>
          <a:ln w="9525" cap="flat" cmpd="sng">
            <a:solidFill>
              <a:schemeClr val="dk2"/>
            </a:solidFill>
            <a:prstDash val="solid"/>
            <a:round/>
            <a:headEnd type="none" w="med" len="med"/>
            <a:tailEnd type="triangle" w="med" len="med"/>
          </a:ln>
        </p:spPr>
      </p:cxnSp>
      <p:sp>
        <p:nvSpPr>
          <p:cNvPr id="478" name="Google Shape;478;p58"/>
          <p:cNvSpPr txBox="1"/>
          <p:nvPr/>
        </p:nvSpPr>
        <p:spPr>
          <a:xfrm>
            <a:off x="2839050" y="3309675"/>
            <a:ext cx="982800" cy="59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0000"/>
                </a:solidFill>
                <a:latin typeface="Roboto"/>
                <a:ea typeface="Roboto"/>
                <a:cs typeface="Roboto"/>
                <a:sym typeface="Roboto"/>
              </a:rPr>
              <a:t>Word stem</a:t>
            </a:r>
            <a:endParaRPr sz="1000">
              <a:solidFill>
                <a:srgbClr val="FF0000"/>
              </a:solidFill>
              <a:latin typeface="Roboto"/>
              <a:ea typeface="Roboto"/>
              <a:cs typeface="Roboto"/>
              <a:sym typeface="Roboto"/>
            </a:endParaRPr>
          </a:p>
        </p:txBody>
      </p:sp>
      <p:cxnSp>
        <p:nvCxnSpPr>
          <p:cNvPr id="479" name="Google Shape;479;p58"/>
          <p:cNvCxnSpPr>
            <a:stCxn id="478" idx="0"/>
            <a:endCxn id="473" idx="2"/>
          </p:cNvCxnSpPr>
          <p:nvPr/>
        </p:nvCxnSpPr>
        <p:spPr>
          <a:xfrm rot="10800000">
            <a:off x="3083550" y="2957175"/>
            <a:ext cx="246900" cy="352500"/>
          </a:xfrm>
          <a:prstGeom prst="straightConnector1">
            <a:avLst/>
          </a:prstGeom>
          <a:noFill/>
          <a:ln w="9525" cap="flat" cmpd="sng">
            <a:solidFill>
              <a:schemeClr val="dk2"/>
            </a:solidFill>
            <a:prstDash val="solid"/>
            <a:round/>
            <a:headEnd type="none" w="med" len="med"/>
            <a:tailEnd type="triangle" w="med" len="med"/>
          </a:ln>
        </p:spPr>
      </p:cxnSp>
      <p:sp>
        <p:nvSpPr>
          <p:cNvPr id="480" name="Google Shape;480;p58"/>
          <p:cNvSpPr txBox="1"/>
          <p:nvPr/>
        </p:nvSpPr>
        <p:spPr>
          <a:xfrm>
            <a:off x="934050" y="3919275"/>
            <a:ext cx="982800" cy="59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0000"/>
                </a:solidFill>
                <a:latin typeface="Roboto"/>
                <a:ea typeface="Roboto"/>
                <a:cs typeface="Roboto"/>
                <a:sym typeface="Roboto"/>
              </a:rPr>
              <a:t>Inflections</a:t>
            </a:r>
            <a:endParaRPr sz="1000">
              <a:solidFill>
                <a:srgbClr val="FF0000"/>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3"/>
                                        </p:tgtEl>
                                        <p:attrNameLst>
                                          <p:attrName>style.visibility</p:attrName>
                                        </p:attrNameLst>
                                      </p:cBhvr>
                                      <p:to>
                                        <p:strVal val="visible"/>
                                      </p:to>
                                    </p:set>
                                    <p:animEffect transition="in" filter="fade">
                                      <p:cBhvr>
                                        <p:cTn id="7" dur="1000"/>
                                        <p:tgtEl>
                                          <p:spTgt spid="473"/>
                                        </p:tgtEl>
                                      </p:cBhvr>
                                    </p:animEffect>
                                  </p:childTnLst>
                                </p:cTn>
                              </p:par>
                              <p:par>
                                <p:cTn id="8" presetID="10" presetClass="entr" presetSubtype="0" fill="hold" nodeType="withEffect">
                                  <p:stCondLst>
                                    <p:cond delay="0"/>
                                  </p:stCondLst>
                                  <p:childTnLst>
                                    <p:set>
                                      <p:cBhvr>
                                        <p:cTn id="9" dur="1" fill="hold">
                                          <p:stCondLst>
                                            <p:cond delay="0"/>
                                          </p:stCondLst>
                                        </p:cTn>
                                        <p:tgtEl>
                                          <p:spTgt spid="474"/>
                                        </p:tgtEl>
                                        <p:attrNameLst>
                                          <p:attrName>style.visibility</p:attrName>
                                        </p:attrNameLst>
                                      </p:cBhvr>
                                      <p:to>
                                        <p:strVal val="visible"/>
                                      </p:to>
                                    </p:set>
                                    <p:animEffect transition="in" filter="fade">
                                      <p:cBhvr>
                                        <p:cTn id="10" dur="1000"/>
                                        <p:tgtEl>
                                          <p:spTgt spid="474"/>
                                        </p:tgtEl>
                                      </p:cBhvr>
                                    </p:animEffect>
                                  </p:childTnLst>
                                </p:cTn>
                              </p:par>
                              <p:par>
                                <p:cTn id="11" presetID="10" presetClass="entr" presetSubtype="0" fill="hold" nodeType="withEffect">
                                  <p:stCondLst>
                                    <p:cond delay="0"/>
                                  </p:stCondLst>
                                  <p:childTnLst>
                                    <p:set>
                                      <p:cBhvr>
                                        <p:cTn id="12" dur="1" fill="hold">
                                          <p:stCondLst>
                                            <p:cond delay="0"/>
                                          </p:stCondLst>
                                        </p:cTn>
                                        <p:tgtEl>
                                          <p:spTgt spid="475"/>
                                        </p:tgtEl>
                                        <p:attrNameLst>
                                          <p:attrName>style.visibility</p:attrName>
                                        </p:attrNameLst>
                                      </p:cBhvr>
                                      <p:to>
                                        <p:strVal val="visible"/>
                                      </p:to>
                                    </p:set>
                                    <p:animEffect transition="in" filter="fade">
                                      <p:cBhvr>
                                        <p:cTn id="13" dur="1000"/>
                                        <p:tgtEl>
                                          <p:spTgt spid="475"/>
                                        </p:tgtEl>
                                      </p:cBhvr>
                                    </p:animEffect>
                                  </p:childTnLst>
                                </p:cTn>
                              </p:par>
                              <p:par>
                                <p:cTn id="14" presetID="10" presetClass="entr" presetSubtype="0" fill="hold" nodeType="withEffect">
                                  <p:stCondLst>
                                    <p:cond delay="0"/>
                                  </p:stCondLst>
                                  <p:childTnLst>
                                    <p:set>
                                      <p:cBhvr>
                                        <p:cTn id="15" dur="1" fill="hold">
                                          <p:stCondLst>
                                            <p:cond delay="0"/>
                                          </p:stCondLst>
                                        </p:cTn>
                                        <p:tgtEl>
                                          <p:spTgt spid="476"/>
                                        </p:tgtEl>
                                        <p:attrNameLst>
                                          <p:attrName>style.visibility</p:attrName>
                                        </p:attrNameLst>
                                      </p:cBhvr>
                                      <p:to>
                                        <p:strVal val="visible"/>
                                      </p:to>
                                    </p:set>
                                    <p:animEffect transition="in" filter="fade">
                                      <p:cBhvr>
                                        <p:cTn id="16" dur="1000"/>
                                        <p:tgtEl>
                                          <p:spTgt spid="476"/>
                                        </p:tgtEl>
                                      </p:cBhvr>
                                    </p:animEffect>
                                  </p:childTnLst>
                                </p:cTn>
                              </p:par>
                              <p:par>
                                <p:cTn id="17" presetID="10" presetClass="entr" presetSubtype="0" fill="hold" nodeType="withEffect">
                                  <p:stCondLst>
                                    <p:cond delay="0"/>
                                  </p:stCondLst>
                                  <p:childTnLst>
                                    <p:set>
                                      <p:cBhvr>
                                        <p:cTn id="18" dur="1" fill="hold">
                                          <p:stCondLst>
                                            <p:cond delay="0"/>
                                          </p:stCondLst>
                                        </p:cTn>
                                        <p:tgtEl>
                                          <p:spTgt spid="477"/>
                                        </p:tgtEl>
                                        <p:attrNameLst>
                                          <p:attrName>style.visibility</p:attrName>
                                        </p:attrNameLst>
                                      </p:cBhvr>
                                      <p:to>
                                        <p:strVal val="visible"/>
                                      </p:to>
                                    </p:set>
                                    <p:animEffect transition="in" filter="fade">
                                      <p:cBhvr>
                                        <p:cTn id="19" dur="1000"/>
                                        <p:tgtEl>
                                          <p:spTgt spid="47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78"/>
                                        </p:tgtEl>
                                        <p:attrNameLst>
                                          <p:attrName>style.visibility</p:attrName>
                                        </p:attrNameLst>
                                      </p:cBhvr>
                                      <p:to>
                                        <p:strVal val="visible"/>
                                      </p:to>
                                    </p:set>
                                    <p:animEffect transition="in" filter="fade">
                                      <p:cBhvr>
                                        <p:cTn id="24" dur="1000"/>
                                        <p:tgtEl>
                                          <p:spTgt spid="478"/>
                                        </p:tgtEl>
                                      </p:cBhvr>
                                    </p:animEffect>
                                  </p:childTnLst>
                                </p:cTn>
                              </p:par>
                              <p:par>
                                <p:cTn id="25" presetID="10" presetClass="entr" presetSubtype="0" fill="hold" nodeType="withEffect">
                                  <p:stCondLst>
                                    <p:cond delay="0"/>
                                  </p:stCondLst>
                                  <p:childTnLst>
                                    <p:set>
                                      <p:cBhvr>
                                        <p:cTn id="26" dur="1" fill="hold">
                                          <p:stCondLst>
                                            <p:cond delay="0"/>
                                          </p:stCondLst>
                                        </p:cTn>
                                        <p:tgtEl>
                                          <p:spTgt spid="479"/>
                                        </p:tgtEl>
                                        <p:attrNameLst>
                                          <p:attrName>style.visibility</p:attrName>
                                        </p:attrNameLst>
                                      </p:cBhvr>
                                      <p:to>
                                        <p:strVal val="visible"/>
                                      </p:to>
                                    </p:set>
                                    <p:animEffect transition="in" filter="fade">
                                      <p:cBhvr>
                                        <p:cTn id="27" dur="1000"/>
                                        <p:tgtEl>
                                          <p:spTgt spid="47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80"/>
                                        </p:tgtEl>
                                        <p:attrNameLst>
                                          <p:attrName>style.visibility</p:attrName>
                                        </p:attrNameLst>
                                      </p:cBhvr>
                                      <p:to>
                                        <p:strVal val="visible"/>
                                      </p:to>
                                    </p:set>
                                    <p:animEffect transition="in" filter="fade">
                                      <p:cBhvr>
                                        <p:cTn id="32" dur="1000"/>
                                        <p:tgtEl>
                                          <p:spTgt spid="48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68">
                                            <p:txEl>
                                              <p:pRg st="0" end="0"/>
                                            </p:txEl>
                                          </p:spTgt>
                                        </p:tgtEl>
                                        <p:attrNameLst>
                                          <p:attrName>style.visibility</p:attrName>
                                        </p:attrNameLst>
                                      </p:cBhvr>
                                      <p:to>
                                        <p:strVal val="visible"/>
                                      </p:to>
                                    </p:set>
                                    <p:animEffect transition="in" filter="fade">
                                      <p:cBhvr>
                                        <p:cTn id="37" dur="1000"/>
                                        <p:tgtEl>
                                          <p:spTgt spid="468">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68">
                                            <p:txEl>
                                              <p:pRg st="1" end="1"/>
                                            </p:txEl>
                                          </p:spTgt>
                                        </p:tgtEl>
                                        <p:attrNameLst>
                                          <p:attrName>style.visibility</p:attrName>
                                        </p:attrNameLst>
                                      </p:cBhvr>
                                      <p:to>
                                        <p:strVal val="visible"/>
                                      </p:to>
                                    </p:set>
                                    <p:animEffect transition="in" filter="fade">
                                      <p:cBhvr>
                                        <p:cTn id="42" dur="1000"/>
                                        <p:tgtEl>
                                          <p:spTgt spid="468">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68">
                                            <p:txEl>
                                              <p:pRg st="2" end="2"/>
                                            </p:txEl>
                                          </p:spTgt>
                                        </p:tgtEl>
                                        <p:attrNameLst>
                                          <p:attrName>style.visibility</p:attrName>
                                        </p:attrNameLst>
                                      </p:cBhvr>
                                      <p:to>
                                        <p:strVal val="visible"/>
                                      </p:to>
                                    </p:set>
                                    <p:animEffect transition="in" filter="fade">
                                      <p:cBhvr>
                                        <p:cTn id="47" dur="1000"/>
                                        <p:tgtEl>
                                          <p:spTgt spid="46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59"/>
          <p:cNvSpPr txBox="1"/>
          <p:nvPr/>
        </p:nvSpPr>
        <p:spPr>
          <a:xfrm>
            <a:off x="1069675" y="1964825"/>
            <a:ext cx="7255800" cy="1161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000">
                <a:solidFill>
                  <a:srgbClr val="1155CC"/>
                </a:solidFill>
                <a:latin typeface="Georgia"/>
                <a:ea typeface="Georgia"/>
                <a:cs typeface="Georgia"/>
                <a:sym typeface="Georgia"/>
              </a:rPr>
              <a:t>Stemming &amp; Lemmatization using NLTK</a:t>
            </a:r>
            <a:endParaRPr sz="3000">
              <a:solidFill>
                <a:srgbClr val="1155CC"/>
              </a:solidFill>
              <a:latin typeface="Georgia"/>
              <a:ea typeface="Georgia"/>
              <a:cs typeface="Georgia"/>
              <a:sym typeface="Georgia"/>
            </a:endParaRPr>
          </a:p>
          <a:p>
            <a:pPr marL="0" lvl="0" indent="0" algn="ctr" rtl="0">
              <a:lnSpc>
                <a:spcPct val="100000"/>
              </a:lnSpc>
              <a:spcBef>
                <a:spcPts val="1000"/>
              </a:spcBef>
              <a:spcAft>
                <a:spcPts val="0"/>
              </a:spcAft>
              <a:buNone/>
            </a:pPr>
            <a:r>
              <a:rPr lang="en" i="1">
                <a:solidFill>
                  <a:srgbClr val="666666"/>
                </a:solidFill>
                <a:latin typeface="Georgia"/>
                <a:ea typeface="Georgia"/>
                <a:cs typeface="Georgia"/>
                <a:sym typeface="Georgia"/>
              </a:rPr>
              <a:t>Exercise</a:t>
            </a:r>
            <a:endParaRPr i="1">
              <a:solidFill>
                <a:srgbClr val="666666"/>
              </a:solidFill>
              <a:latin typeface="Georgia"/>
              <a:ea typeface="Georgia"/>
              <a:cs typeface="Georgia"/>
              <a:sym typeface="Georgia"/>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60"/>
          <p:cNvSpPr txBox="1"/>
          <p:nvPr/>
        </p:nvSpPr>
        <p:spPr>
          <a:xfrm>
            <a:off x="4949850" y="2127150"/>
            <a:ext cx="3769200" cy="889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a:solidFill>
                  <a:srgbClr val="38761D"/>
                </a:solidFill>
                <a:latin typeface="Roboto"/>
                <a:ea typeface="Roboto"/>
                <a:cs typeface="Roboto"/>
                <a:sym typeface="Roboto"/>
              </a:rPr>
              <a:t>Working with Web Data</a:t>
            </a:r>
            <a:endParaRPr sz="2400">
              <a:solidFill>
                <a:srgbClr val="38761D"/>
              </a:solidFill>
              <a:latin typeface="Roboto"/>
              <a:ea typeface="Roboto"/>
              <a:cs typeface="Roboto"/>
              <a:sym typeface="Roboto"/>
            </a:endParaRPr>
          </a:p>
          <a:p>
            <a:pPr marL="0" lvl="0" indent="0" algn="ctr" rtl="0">
              <a:lnSpc>
                <a:spcPct val="100000"/>
              </a:lnSpc>
              <a:spcBef>
                <a:spcPts val="0"/>
              </a:spcBef>
              <a:spcAft>
                <a:spcPts val="0"/>
              </a:spcAft>
              <a:buNone/>
            </a:pPr>
            <a:r>
              <a:rPr lang="en" sz="1200">
                <a:solidFill>
                  <a:srgbClr val="434343"/>
                </a:solidFill>
                <a:latin typeface="Roboto"/>
                <a:ea typeface="Roboto"/>
                <a:cs typeface="Roboto"/>
                <a:sym typeface="Roboto"/>
              </a:rPr>
              <a:t>Using Beautiful Soup</a:t>
            </a:r>
            <a:endParaRPr sz="1200">
              <a:solidFill>
                <a:srgbClr val="434343"/>
              </a:solidFill>
              <a:latin typeface="Roboto"/>
              <a:ea typeface="Roboto"/>
              <a:cs typeface="Roboto"/>
              <a:sym typeface="Roboto"/>
            </a:endParaRPr>
          </a:p>
        </p:txBody>
      </p:sp>
      <p:pic>
        <p:nvPicPr>
          <p:cNvPr id="491" name="Google Shape;491;p60"/>
          <p:cNvPicPr preferRelativeResize="0"/>
          <p:nvPr/>
        </p:nvPicPr>
        <p:blipFill>
          <a:blip r:embed="rId3">
            <a:alphaModFix/>
          </a:blip>
          <a:stretch>
            <a:fillRect/>
          </a:stretch>
        </p:blipFill>
        <p:spPr>
          <a:xfrm>
            <a:off x="935200" y="845200"/>
            <a:ext cx="3608451" cy="34531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61"/>
          <p:cNvSpPr/>
          <p:nvPr/>
        </p:nvSpPr>
        <p:spPr>
          <a:xfrm>
            <a:off x="2899150" y="1168900"/>
            <a:ext cx="3069000" cy="671700"/>
          </a:xfrm>
          <a:prstGeom prst="roundRect">
            <a:avLst>
              <a:gd name="adj" fmla="val 16667"/>
            </a:avLst>
          </a:prstGeom>
          <a:solidFill>
            <a:srgbClr val="FFD966"/>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eorgia"/>
                <a:ea typeface="Georgia"/>
                <a:cs typeface="Georgia"/>
                <a:sym typeface="Georgia"/>
              </a:rPr>
              <a:t>I had washed my house.</a:t>
            </a:r>
            <a:endParaRPr>
              <a:latin typeface="Georgia"/>
              <a:ea typeface="Georgia"/>
              <a:cs typeface="Georgia"/>
              <a:sym typeface="Georgia"/>
            </a:endParaRPr>
          </a:p>
        </p:txBody>
      </p:sp>
      <p:sp>
        <p:nvSpPr>
          <p:cNvPr id="497" name="Google Shape;497;p61"/>
          <p:cNvSpPr/>
          <p:nvPr/>
        </p:nvSpPr>
        <p:spPr>
          <a:xfrm>
            <a:off x="2899150" y="2171750"/>
            <a:ext cx="3069000" cy="671700"/>
          </a:xfrm>
          <a:prstGeom prst="roundRect">
            <a:avLst>
              <a:gd name="adj" fmla="val 16667"/>
            </a:avLst>
          </a:prstGeom>
          <a:solidFill>
            <a:srgbClr val="CFE2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eorgia"/>
                <a:ea typeface="Georgia"/>
                <a:cs typeface="Georgia"/>
                <a:sym typeface="Georgia"/>
              </a:rPr>
              <a:t>I had my house washed.</a:t>
            </a:r>
            <a:endParaRPr>
              <a:latin typeface="Georgia"/>
              <a:ea typeface="Georgia"/>
              <a:cs typeface="Georgia"/>
              <a:sym typeface="Georgia"/>
            </a:endParaRPr>
          </a:p>
        </p:txBody>
      </p:sp>
      <p:sp>
        <p:nvSpPr>
          <p:cNvPr id="498" name="Google Shape;498;p61"/>
          <p:cNvSpPr txBox="1"/>
          <p:nvPr/>
        </p:nvSpPr>
        <p:spPr>
          <a:xfrm>
            <a:off x="1644600" y="3268450"/>
            <a:ext cx="5854800" cy="134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0000"/>
                </a:solidFill>
                <a:latin typeface="Architects Daughter"/>
                <a:ea typeface="Architects Daughter"/>
                <a:cs typeface="Architects Daughter"/>
                <a:sym typeface="Architects Daughter"/>
              </a:rPr>
              <a:t>Exact same words.. but different meaning.</a:t>
            </a:r>
            <a:endParaRPr sz="1800">
              <a:solidFill>
                <a:srgbClr val="FF0000"/>
              </a:solidFill>
              <a:latin typeface="Architects Daughter"/>
              <a:ea typeface="Architects Daughter"/>
              <a:cs typeface="Architects Daughter"/>
              <a:sym typeface="Architects Daughter"/>
            </a:endParaRPr>
          </a:p>
          <a:p>
            <a:pPr marL="0" lvl="0" indent="0" algn="ctr" rtl="0">
              <a:spcBef>
                <a:spcPts val="0"/>
              </a:spcBef>
              <a:spcAft>
                <a:spcPts val="0"/>
              </a:spcAft>
              <a:buNone/>
            </a:pPr>
            <a:endParaRPr sz="1800">
              <a:solidFill>
                <a:srgbClr val="FF0000"/>
              </a:solidFill>
              <a:latin typeface="Architects Daughter"/>
              <a:ea typeface="Architects Daughter"/>
              <a:cs typeface="Architects Daughter"/>
              <a:sym typeface="Architects Daughter"/>
            </a:endParaRPr>
          </a:p>
          <a:p>
            <a:pPr marL="0" lvl="0" indent="0" algn="ctr" rtl="0">
              <a:spcBef>
                <a:spcPts val="0"/>
              </a:spcBef>
              <a:spcAft>
                <a:spcPts val="0"/>
              </a:spcAft>
              <a:buNone/>
            </a:pPr>
            <a:r>
              <a:rPr lang="en">
                <a:solidFill>
                  <a:srgbClr val="999999"/>
                </a:solidFill>
                <a:latin typeface="Architects Daughter"/>
                <a:ea typeface="Architects Daughter"/>
                <a:cs typeface="Architects Daughter"/>
                <a:sym typeface="Architects Daughter"/>
              </a:rPr>
              <a:t>Why?</a:t>
            </a:r>
            <a:r>
              <a:rPr lang="en" sz="1800">
                <a:solidFill>
                  <a:srgbClr val="FF0000"/>
                </a:solidFill>
                <a:latin typeface="Architects Daughter"/>
                <a:ea typeface="Architects Daughter"/>
                <a:cs typeface="Architects Daughter"/>
                <a:sym typeface="Architects Daughter"/>
              </a:rPr>
              <a:t> </a:t>
            </a:r>
            <a:r>
              <a:rPr lang="en" sz="1800" u="sng">
                <a:solidFill>
                  <a:srgbClr val="FF0000"/>
                </a:solidFill>
                <a:latin typeface="Architects Daughter"/>
                <a:ea typeface="Architects Daughter"/>
                <a:cs typeface="Architects Daughter"/>
                <a:sym typeface="Architects Daughter"/>
              </a:rPr>
              <a:t> </a:t>
            </a:r>
            <a:endParaRPr sz="1800" u="sng">
              <a:solidFill>
                <a:srgbClr val="FF0000"/>
              </a:solidFill>
              <a:latin typeface="Architects Daughter"/>
              <a:ea typeface="Architects Daughter"/>
              <a:cs typeface="Architects Daughter"/>
              <a:sym typeface="Architects Daughte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8"/>
                                        </p:tgtEl>
                                        <p:attrNameLst>
                                          <p:attrName>style.visibility</p:attrName>
                                        </p:attrNameLst>
                                      </p:cBhvr>
                                      <p:to>
                                        <p:strVal val="visible"/>
                                      </p:to>
                                    </p:set>
                                    <p:animEffect transition="in" filter="fade">
                                      <p:cBhvr>
                                        <p:cTn id="7" dur="1000"/>
                                        <p:tgtEl>
                                          <p:spTgt spid="4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p:nvPr/>
        </p:nvSpPr>
        <p:spPr>
          <a:xfrm>
            <a:off x="2214300" y="524525"/>
            <a:ext cx="4715400" cy="794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a:solidFill>
                  <a:srgbClr val="434343"/>
                </a:solidFill>
                <a:latin typeface="Roboto"/>
                <a:ea typeface="Roboto"/>
                <a:cs typeface="Roboto"/>
                <a:sym typeface="Roboto"/>
              </a:rPr>
              <a:t>NLP vs Computer Vision</a:t>
            </a:r>
            <a:endParaRPr sz="1800" b="1">
              <a:solidFill>
                <a:srgbClr val="434343"/>
              </a:solidFill>
              <a:latin typeface="Roboto"/>
              <a:ea typeface="Roboto"/>
              <a:cs typeface="Roboto"/>
              <a:sym typeface="Roboto"/>
            </a:endParaRPr>
          </a:p>
        </p:txBody>
      </p:sp>
      <p:sp>
        <p:nvSpPr>
          <p:cNvPr id="85" name="Google Shape;85;p17"/>
          <p:cNvSpPr txBox="1"/>
          <p:nvPr/>
        </p:nvSpPr>
        <p:spPr>
          <a:xfrm>
            <a:off x="1781850" y="3757200"/>
            <a:ext cx="5648700" cy="1233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rgbClr val="434343"/>
                </a:solidFill>
                <a:latin typeface="Roboto"/>
                <a:ea typeface="Roboto"/>
                <a:cs typeface="Roboto"/>
                <a:sym typeface="Roboto"/>
              </a:rPr>
              <a:t>Extracting meaning out of Language data in general is more complex than Vision data</a:t>
            </a:r>
            <a:endParaRPr>
              <a:solidFill>
                <a:srgbClr val="434343"/>
              </a:solidFill>
              <a:latin typeface="Roboto"/>
              <a:ea typeface="Roboto"/>
              <a:cs typeface="Roboto"/>
              <a:sym typeface="Roboto"/>
            </a:endParaRPr>
          </a:p>
        </p:txBody>
      </p:sp>
      <p:pic>
        <p:nvPicPr>
          <p:cNvPr id="86" name="Google Shape;86;p17"/>
          <p:cNvPicPr preferRelativeResize="0"/>
          <p:nvPr/>
        </p:nvPicPr>
        <p:blipFill>
          <a:blip r:embed="rId3">
            <a:alphaModFix/>
          </a:blip>
          <a:stretch>
            <a:fillRect/>
          </a:stretch>
        </p:blipFill>
        <p:spPr>
          <a:xfrm>
            <a:off x="2802925" y="1407650"/>
            <a:ext cx="3538150" cy="23495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10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62"/>
          <p:cNvSpPr txBox="1"/>
          <p:nvPr/>
        </p:nvSpPr>
        <p:spPr>
          <a:xfrm>
            <a:off x="944100" y="2345200"/>
            <a:ext cx="7255800" cy="641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u="sng">
                <a:solidFill>
                  <a:srgbClr val="434343"/>
                </a:solidFill>
                <a:latin typeface="Calibri"/>
                <a:ea typeface="Calibri"/>
                <a:cs typeface="Calibri"/>
                <a:sym typeface="Calibri"/>
              </a:rPr>
              <a:t>Bag of words</a:t>
            </a:r>
            <a:r>
              <a:rPr lang="en" sz="1800">
                <a:solidFill>
                  <a:srgbClr val="434343"/>
                </a:solidFill>
                <a:latin typeface="Calibri"/>
                <a:ea typeface="Calibri"/>
                <a:cs typeface="Calibri"/>
                <a:sym typeface="Calibri"/>
              </a:rPr>
              <a:t> (CountVectorizer, Tf-IDF) does not keep order of words and hence can not be used to understand the meaning of the text.</a:t>
            </a:r>
            <a:endParaRPr sz="1800">
              <a:solidFill>
                <a:srgbClr val="434343"/>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63"/>
          <p:cNvSpPr txBox="1"/>
          <p:nvPr/>
        </p:nvSpPr>
        <p:spPr>
          <a:xfrm>
            <a:off x="3968013" y="1403250"/>
            <a:ext cx="4187100" cy="1078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000"/>
              </a:spcBef>
              <a:spcAft>
                <a:spcPts val="0"/>
              </a:spcAft>
              <a:buNone/>
            </a:pPr>
            <a:r>
              <a:rPr lang="en">
                <a:solidFill>
                  <a:srgbClr val="434343"/>
                </a:solidFill>
                <a:latin typeface="Calibri"/>
                <a:ea typeface="Calibri"/>
                <a:cs typeface="Calibri"/>
                <a:sym typeface="Calibri"/>
              </a:rPr>
              <a:t>How to keep word sequence intact during Vectorization?</a:t>
            </a:r>
            <a:endParaRPr>
              <a:solidFill>
                <a:srgbClr val="434343"/>
              </a:solidFill>
              <a:latin typeface="Calibri"/>
              <a:ea typeface="Calibri"/>
              <a:cs typeface="Calibri"/>
              <a:sym typeface="Calibri"/>
            </a:endParaRPr>
          </a:p>
        </p:txBody>
      </p:sp>
      <p:pic>
        <p:nvPicPr>
          <p:cNvPr id="509" name="Google Shape;509;p63"/>
          <p:cNvPicPr preferRelativeResize="0"/>
          <p:nvPr/>
        </p:nvPicPr>
        <p:blipFill>
          <a:blip r:embed="rId3">
            <a:alphaModFix/>
          </a:blip>
          <a:stretch>
            <a:fillRect/>
          </a:stretch>
        </p:blipFill>
        <p:spPr>
          <a:xfrm>
            <a:off x="979438" y="1313850"/>
            <a:ext cx="2515801" cy="2515801"/>
          </a:xfrm>
          <a:prstGeom prst="rect">
            <a:avLst/>
          </a:prstGeom>
          <a:noFill/>
          <a:ln>
            <a:noFill/>
          </a:ln>
        </p:spPr>
      </p:pic>
      <p:sp>
        <p:nvSpPr>
          <p:cNvPr id="510" name="Google Shape;510;p63"/>
          <p:cNvSpPr txBox="1"/>
          <p:nvPr/>
        </p:nvSpPr>
        <p:spPr>
          <a:xfrm>
            <a:off x="4354725" y="2751150"/>
            <a:ext cx="3800400" cy="1078500"/>
          </a:xfrm>
          <a:prstGeom prst="rect">
            <a:avLst/>
          </a:prstGeom>
          <a:noFill/>
          <a:ln>
            <a:noFill/>
          </a:ln>
        </p:spPr>
        <p:txBody>
          <a:bodyPr spcFirstLastPara="1" wrap="square" lIns="91425" tIns="91425" rIns="91425" bIns="91425" anchor="ctr" anchorCtr="0">
            <a:noAutofit/>
          </a:bodyPr>
          <a:lstStyle/>
          <a:p>
            <a:pPr marL="457200" lvl="0" indent="-317500" algn="l" rtl="0">
              <a:lnSpc>
                <a:spcPct val="115000"/>
              </a:lnSpc>
              <a:spcBef>
                <a:spcPts val="1000"/>
              </a:spcBef>
              <a:spcAft>
                <a:spcPts val="0"/>
              </a:spcAft>
              <a:buClr>
                <a:srgbClr val="0000FF"/>
              </a:buClr>
              <a:buSzPts val="1400"/>
              <a:buFont typeface="Calibri"/>
              <a:buAutoNum type="arabicPeriod"/>
            </a:pPr>
            <a:r>
              <a:rPr lang="en">
                <a:solidFill>
                  <a:srgbClr val="0000FF"/>
                </a:solidFill>
                <a:latin typeface="Calibri"/>
                <a:ea typeface="Calibri"/>
                <a:cs typeface="Calibri"/>
                <a:sym typeface="Calibri"/>
              </a:rPr>
              <a:t>One hot encoding</a:t>
            </a:r>
            <a:endParaRPr>
              <a:solidFill>
                <a:srgbClr val="0000FF"/>
              </a:solidFill>
              <a:latin typeface="Calibri"/>
              <a:ea typeface="Calibri"/>
              <a:cs typeface="Calibri"/>
              <a:sym typeface="Calibri"/>
            </a:endParaRPr>
          </a:p>
          <a:p>
            <a:pPr marL="457200" lvl="0" indent="-317500" algn="l" rtl="0">
              <a:lnSpc>
                <a:spcPct val="115000"/>
              </a:lnSpc>
              <a:spcBef>
                <a:spcPts val="0"/>
              </a:spcBef>
              <a:spcAft>
                <a:spcPts val="0"/>
              </a:spcAft>
              <a:buClr>
                <a:srgbClr val="0000FF"/>
              </a:buClr>
              <a:buSzPts val="1400"/>
              <a:buFont typeface="Calibri"/>
              <a:buAutoNum type="arabicPeriod"/>
            </a:pPr>
            <a:r>
              <a:rPr lang="en">
                <a:solidFill>
                  <a:srgbClr val="0000FF"/>
                </a:solidFill>
                <a:latin typeface="Calibri"/>
                <a:ea typeface="Calibri"/>
                <a:cs typeface="Calibri"/>
                <a:sym typeface="Calibri"/>
              </a:rPr>
              <a:t>Word2Vec</a:t>
            </a:r>
            <a:endParaRPr>
              <a:solidFill>
                <a:srgbClr val="0000FF"/>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64"/>
          <p:cNvSpPr txBox="1"/>
          <p:nvPr/>
        </p:nvSpPr>
        <p:spPr>
          <a:xfrm>
            <a:off x="1166400" y="1990800"/>
            <a:ext cx="6811200" cy="1161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a:solidFill>
                  <a:srgbClr val="1155CC"/>
                </a:solidFill>
                <a:latin typeface="Georgia"/>
                <a:ea typeface="Georgia"/>
                <a:cs typeface="Georgia"/>
                <a:sym typeface="Georgia"/>
              </a:rPr>
              <a:t>Understanding </a:t>
            </a:r>
            <a:endParaRPr sz="2400">
              <a:solidFill>
                <a:srgbClr val="1155CC"/>
              </a:solidFill>
              <a:latin typeface="Georgia"/>
              <a:ea typeface="Georgia"/>
              <a:cs typeface="Georgia"/>
              <a:sym typeface="Georgia"/>
            </a:endParaRPr>
          </a:p>
          <a:p>
            <a:pPr marL="0" lvl="0" indent="0" algn="ctr" rtl="0">
              <a:lnSpc>
                <a:spcPct val="100000"/>
              </a:lnSpc>
              <a:spcBef>
                <a:spcPts val="1600"/>
              </a:spcBef>
              <a:spcAft>
                <a:spcPts val="1600"/>
              </a:spcAft>
              <a:buNone/>
            </a:pPr>
            <a:r>
              <a:rPr lang="en" sz="2400">
                <a:solidFill>
                  <a:srgbClr val="1155CC"/>
                </a:solidFill>
                <a:latin typeface="Georgia"/>
                <a:ea typeface="Georgia"/>
                <a:cs typeface="Georgia"/>
                <a:sym typeface="Georgia"/>
              </a:rPr>
              <a:t>Language Structure &amp; Syntax</a:t>
            </a:r>
            <a:endParaRPr sz="2400">
              <a:solidFill>
                <a:srgbClr val="1155CC"/>
              </a:solidFill>
              <a:latin typeface="Georgia"/>
              <a:ea typeface="Georgia"/>
              <a:cs typeface="Georgia"/>
              <a:sym typeface="Georgi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65"/>
          <p:cNvSpPr txBox="1"/>
          <p:nvPr/>
        </p:nvSpPr>
        <p:spPr>
          <a:xfrm>
            <a:off x="1105213" y="1990800"/>
            <a:ext cx="3339600" cy="399000"/>
          </a:xfrm>
          <a:prstGeom prst="rect">
            <a:avLst/>
          </a:prstGeom>
          <a:solidFill>
            <a:srgbClr val="F3F3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solidFill>
                  <a:srgbClr val="333333"/>
                </a:solidFill>
                <a:latin typeface="Roboto"/>
                <a:ea typeface="Roboto"/>
                <a:cs typeface="Roboto"/>
                <a:sym typeface="Roboto"/>
              </a:rPr>
              <a:t>She saw a </a:t>
            </a:r>
            <a:r>
              <a:rPr lang="en" sz="1200" b="1">
                <a:solidFill>
                  <a:srgbClr val="333333"/>
                </a:solidFill>
                <a:latin typeface="Roboto"/>
                <a:ea typeface="Roboto"/>
                <a:cs typeface="Roboto"/>
                <a:sym typeface="Roboto"/>
              </a:rPr>
              <a:t>bear.</a:t>
            </a:r>
            <a:endParaRPr sz="2400">
              <a:solidFill>
                <a:srgbClr val="1155CC"/>
              </a:solidFill>
              <a:latin typeface="Georgia"/>
              <a:ea typeface="Georgia"/>
              <a:cs typeface="Georgia"/>
              <a:sym typeface="Georgia"/>
            </a:endParaRPr>
          </a:p>
        </p:txBody>
      </p:sp>
      <p:sp>
        <p:nvSpPr>
          <p:cNvPr id="521" name="Google Shape;521;p65"/>
          <p:cNvSpPr txBox="1"/>
          <p:nvPr/>
        </p:nvSpPr>
        <p:spPr>
          <a:xfrm>
            <a:off x="4699188" y="1990800"/>
            <a:ext cx="3339600" cy="399000"/>
          </a:xfrm>
          <a:prstGeom prst="rect">
            <a:avLst/>
          </a:prstGeom>
          <a:solidFill>
            <a:srgbClr val="F3F3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solidFill>
                  <a:srgbClr val="333333"/>
                </a:solidFill>
                <a:latin typeface="Roboto"/>
                <a:ea typeface="Roboto"/>
                <a:cs typeface="Roboto"/>
                <a:sym typeface="Roboto"/>
              </a:rPr>
              <a:t>Your efforts will </a:t>
            </a:r>
            <a:r>
              <a:rPr lang="en" sz="1200" b="1">
                <a:solidFill>
                  <a:srgbClr val="333333"/>
                </a:solidFill>
                <a:latin typeface="Roboto"/>
                <a:ea typeface="Roboto"/>
                <a:cs typeface="Roboto"/>
                <a:sym typeface="Roboto"/>
              </a:rPr>
              <a:t>bear</a:t>
            </a:r>
            <a:r>
              <a:rPr lang="en" sz="1200">
                <a:solidFill>
                  <a:srgbClr val="333333"/>
                </a:solidFill>
                <a:latin typeface="Roboto"/>
                <a:ea typeface="Roboto"/>
                <a:cs typeface="Roboto"/>
                <a:sym typeface="Roboto"/>
              </a:rPr>
              <a:t> fruit.</a:t>
            </a:r>
            <a:endParaRPr sz="2400">
              <a:solidFill>
                <a:srgbClr val="1155CC"/>
              </a:solidFill>
              <a:latin typeface="Georgia"/>
              <a:ea typeface="Georgia"/>
              <a:cs typeface="Georgia"/>
              <a:sym typeface="Georgia"/>
            </a:endParaRPr>
          </a:p>
        </p:txBody>
      </p:sp>
      <p:sp>
        <p:nvSpPr>
          <p:cNvPr id="522" name="Google Shape;522;p65"/>
          <p:cNvSpPr txBox="1"/>
          <p:nvPr/>
        </p:nvSpPr>
        <p:spPr>
          <a:xfrm>
            <a:off x="2478438" y="3358575"/>
            <a:ext cx="4187100" cy="1078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000"/>
              </a:spcBef>
              <a:spcAft>
                <a:spcPts val="0"/>
              </a:spcAft>
              <a:buNone/>
            </a:pPr>
            <a:r>
              <a:rPr lang="en" sz="1800">
                <a:solidFill>
                  <a:srgbClr val="434343"/>
                </a:solidFill>
                <a:latin typeface="Calibri"/>
                <a:ea typeface="Calibri"/>
                <a:cs typeface="Calibri"/>
                <a:sym typeface="Calibri"/>
              </a:rPr>
              <a:t>How the word ‘bear’ different in two sentences?</a:t>
            </a:r>
            <a:endParaRPr sz="1800">
              <a:solidFill>
                <a:srgbClr val="434343"/>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2"/>
                                        </p:tgtEl>
                                        <p:attrNameLst>
                                          <p:attrName>style.visibility</p:attrName>
                                        </p:attrNameLst>
                                      </p:cBhvr>
                                      <p:to>
                                        <p:strVal val="visible"/>
                                      </p:to>
                                    </p:set>
                                    <p:animEffect transition="in" filter="fade">
                                      <p:cBhvr>
                                        <p:cTn id="7" dur="1000"/>
                                        <p:tgtEl>
                                          <p:spTgt spid="5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66"/>
          <p:cNvSpPr txBox="1"/>
          <p:nvPr/>
        </p:nvSpPr>
        <p:spPr>
          <a:xfrm>
            <a:off x="1105213" y="1990800"/>
            <a:ext cx="3339600" cy="399000"/>
          </a:xfrm>
          <a:prstGeom prst="rect">
            <a:avLst/>
          </a:prstGeom>
          <a:solidFill>
            <a:srgbClr val="F3F3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solidFill>
                  <a:srgbClr val="333333"/>
                </a:solidFill>
                <a:latin typeface="Roboto"/>
                <a:ea typeface="Roboto"/>
                <a:cs typeface="Roboto"/>
                <a:sym typeface="Roboto"/>
              </a:rPr>
              <a:t>She saw a </a:t>
            </a:r>
            <a:r>
              <a:rPr lang="en" sz="1200" b="1">
                <a:solidFill>
                  <a:srgbClr val="333333"/>
                </a:solidFill>
                <a:latin typeface="Roboto"/>
                <a:ea typeface="Roboto"/>
                <a:cs typeface="Roboto"/>
                <a:sym typeface="Roboto"/>
              </a:rPr>
              <a:t>bear.</a:t>
            </a:r>
            <a:endParaRPr sz="2400">
              <a:solidFill>
                <a:srgbClr val="1155CC"/>
              </a:solidFill>
              <a:latin typeface="Georgia"/>
              <a:ea typeface="Georgia"/>
              <a:cs typeface="Georgia"/>
              <a:sym typeface="Georgia"/>
            </a:endParaRPr>
          </a:p>
        </p:txBody>
      </p:sp>
      <p:sp>
        <p:nvSpPr>
          <p:cNvPr id="528" name="Google Shape;528;p66"/>
          <p:cNvSpPr txBox="1"/>
          <p:nvPr/>
        </p:nvSpPr>
        <p:spPr>
          <a:xfrm>
            <a:off x="4699188" y="1990800"/>
            <a:ext cx="3339600" cy="399000"/>
          </a:xfrm>
          <a:prstGeom prst="rect">
            <a:avLst/>
          </a:prstGeom>
          <a:solidFill>
            <a:srgbClr val="F3F3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solidFill>
                  <a:srgbClr val="333333"/>
                </a:solidFill>
                <a:latin typeface="Roboto"/>
                <a:ea typeface="Roboto"/>
                <a:cs typeface="Roboto"/>
                <a:sym typeface="Roboto"/>
              </a:rPr>
              <a:t>Your efforts will </a:t>
            </a:r>
            <a:r>
              <a:rPr lang="en" sz="1200" b="1">
                <a:solidFill>
                  <a:srgbClr val="333333"/>
                </a:solidFill>
                <a:latin typeface="Roboto"/>
                <a:ea typeface="Roboto"/>
                <a:cs typeface="Roboto"/>
                <a:sym typeface="Roboto"/>
              </a:rPr>
              <a:t>bear</a:t>
            </a:r>
            <a:r>
              <a:rPr lang="en" sz="1200">
                <a:solidFill>
                  <a:srgbClr val="333333"/>
                </a:solidFill>
                <a:latin typeface="Roboto"/>
                <a:ea typeface="Roboto"/>
                <a:cs typeface="Roboto"/>
                <a:sym typeface="Roboto"/>
              </a:rPr>
              <a:t> fruit.</a:t>
            </a:r>
            <a:endParaRPr sz="2400">
              <a:solidFill>
                <a:srgbClr val="1155CC"/>
              </a:solidFill>
              <a:latin typeface="Georgia"/>
              <a:ea typeface="Georgia"/>
              <a:cs typeface="Georgia"/>
              <a:sym typeface="Georgia"/>
            </a:endParaRPr>
          </a:p>
        </p:txBody>
      </p:sp>
      <p:sp>
        <p:nvSpPr>
          <p:cNvPr id="529" name="Google Shape;529;p66"/>
          <p:cNvSpPr txBox="1"/>
          <p:nvPr/>
        </p:nvSpPr>
        <p:spPr>
          <a:xfrm>
            <a:off x="2478438" y="3358575"/>
            <a:ext cx="4187100" cy="1078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000"/>
              </a:spcBef>
              <a:spcAft>
                <a:spcPts val="0"/>
              </a:spcAft>
              <a:buNone/>
            </a:pPr>
            <a:r>
              <a:rPr lang="en" sz="1800">
                <a:solidFill>
                  <a:srgbClr val="434343"/>
                </a:solidFill>
                <a:latin typeface="Calibri"/>
                <a:ea typeface="Calibri"/>
                <a:cs typeface="Calibri"/>
                <a:sym typeface="Calibri"/>
              </a:rPr>
              <a:t>How the word ‘bear’ different in two sentences?</a:t>
            </a:r>
            <a:endParaRPr sz="1800">
              <a:solidFill>
                <a:srgbClr val="434343"/>
              </a:solidFill>
              <a:latin typeface="Calibri"/>
              <a:ea typeface="Calibri"/>
              <a:cs typeface="Calibri"/>
              <a:sym typeface="Calibri"/>
            </a:endParaRPr>
          </a:p>
        </p:txBody>
      </p:sp>
      <p:sp>
        <p:nvSpPr>
          <p:cNvPr id="530" name="Google Shape;530;p66"/>
          <p:cNvSpPr txBox="1"/>
          <p:nvPr/>
        </p:nvSpPr>
        <p:spPr>
          <a:xfrm>
            <a:off x="2824425" y="918125"/>
            <a:ext cx="1155300" cy="399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rgbClr val="FF0000"/>
                </a:solidFill>
                <a:latin typeface="Calibri"/>
                <a:ea typeface="Calibri"/>
                <a:cs typeface="Calibri"/>
                <a:sym typeface="Calibri"/>
              </a:rPr>
              <a:t>Noun</a:t>
            </a:r>
            <a:endParaRPr b="1">
              <a:solidFill>
                <a:srgbClr val="FF0000"/>
              </a:solidFill>
              <a:latin typeface="Calibri"/>
              <a:ea typeface="Calibri"/>
              <a:cs typeface="Calibri"/>
              <a:sym typeface="Calibri"/>
            </a:endParaRPr>
          </a:p>
        </p:txBody>
      </p:sp>
      <p:cxnSp>
        <p:nvCxnSpPr>
          <p:cNvPr id="531" name="Google Shape;531;p66"/>
          <p:cNvCxnSpPr>
            <a:stCxn id="530" idx="2"/>
          </p:cNvCxnSpPr>
          <p:nvPr/>
        </p:nvCxnSpPr>
        <p:spPr>
          <a:xfrm flipH="1">
            <a:off x="3221175" y="1317125"/>
            <a:ext cx="180900" cy="755700"/>
          </a:xfrm>
          <a:prstGeom prst="straightConnector1">
            <a:avLst/>
          </a:prstGeom>
          <a:noFill/>
          <a:ln w="9525" cap="flat" cmpd="sng">
            <a:solidFill>
              <a:schemeClr val="dk2"/>
            </a:solidFill>
            <a:prstDash val="solid"/>
            <a:round/>
            <a:headEnd type="none" w="med" len="med"/>
            <a:tailEnd type="triangle" w="med" len="med"/>
          </a:ln>
        </p:spPr>
      </p:cxnSp>
      <p:sp>
        <p:nvSpPr>
          <p:cNvPr id="532" name="Google Shape;532;p66"/>
          <p:cNvSpPr txBox="1"/>
          <p:nvPr/>
        </p:nvSpPr>
        <p:spPr>
          <a:xfrm>
            <a:off x="6024825" y="918125"/>
            <a:ext cx="1155300" cy="399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rgbClr val="BF9000"/>
                </a:solidFill>
                <a:latin typeface="Calibri"/>
                <a:ea typeface="Calibri"/>
                <a:cs typeface="Calibri"/>
                <a:sym typeface="Calibri"/>
              </a:rPr>
              <a:t>Verb</a:t>
            </a:r>
            <a:endParaRPr b="1">
              <a:solidFill>
                <a:srgbClr val="BF9000"/>
              </a:solidFill>
              <a:latin typeface="Calibri"/>
              <a:ea typeface="Calibri"/>
              <a:cs typeface="Calibri"/>
              <a:sym typeface="Calibri"/>
            </a:endParaRPr>
          </a:p>
        </p:txBody>
      </p:sp>
      <p:cxnSp>
        <p:nvCxnSpPr>
          <p:cNvPr id="533" name="Google Shape;533;p66"/>
          <p:cNvCxnSpPr>
            <a:stCxn id="532" idx="2"/>
          </p:cNvCxnSpPr>
          <p:nvPr/>
        </p:nvCxnSpPr>
        <p:spPr>
          <a:xfrm>
            <a:off x="6602475" y="1317125"/>
            <a:ext cx="180000" cy="7557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67"/>
          <p:cNvSpPr/>
          <p:nvPr/>
        </p:nvSpPr>
        <p:spPr>
          <a:xfrm>
            <a:off x="2163200" y="2739425"/>
            <a:ext cx="1889400" cy="2079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67"/>
          <p:cNvSpPr/>
          <p:nvPr/>
        </p:nvSpPr>
        <p:spPr>
          <a:xfrm>
            <a:off x="2352125" y="2182100"/>
            <a:ext cx="746100" cy="2079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7"/>
          <p:cNvSpPr/>
          <p:nvPr/>
        </p:nvSpPr>
        <p:spPr>
          <a:xfrm>
            <a:off x="546950" y="1827125"/>
            <a:ext cx="785100" cy="2079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7"/>
          <p:cNvSpPr txBox="1"/>
          <p:nvPr/>
        </p:nvSpPr>
        <p:spPr>
          <a:xfrm>
            <a:off x="509150" y="1310700"/>
            <a:ext cx="3892800" cy="2522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rgbClr val="434343"/>
                </a:solidFill>
                <a:latin typeface="Roboto"/>
                <a:ea typeface="Roboto"/>
                <a:cs typeface="Roboto"/>
                <a:sym typeface="Roboto"/>
              </a:rPr>
              <a:t>Hyderabad is the capital of the Indian state of Telangana occupying 650 square kilometres (250 sq mi) along the banks of the Musi River. Hyderabad City has a population of about 6.9 million, making it the fourth-most populous city in India. </a:t>
            </a:r>
            <a:endParaRPr sz="1200">
              <a:solidFill>
                <a:srgbClr val="434343"/>
              </a:solidFill>
              <a:latin typeface="Roboto"/>
              <a:ea typeface="Roboto"/>
              <a:cs typeface="Roboto"/>
              <a:sym typeface="Roboto"/>
            </a:endParaRPr>
          </a:p>
          <a:p>
            <a:pPr marL="0" lvl="0" indent="0" algn="l" rtl="0">
              <a:lnSpc>
                <a:spcPct val="100000"/>
              </a:lnSpc>
              <a:spcBef>
                <a:spcPts val="0"/>
              </a:spcBef>
              <a:spcAft>
                <a:spcPts val="0"/>
              </a:spcAft>
              <a:buNone/>
            </a:pPr>
            <a:endParaRPr sz="1200">
              <a:solidFill>
                <a:srgbClr val="434343"/>
              </a:solidFill>
              <a:latin typeface="Roboto"/>
              <a:ea typeface="Roboto"/>
              <a:cs typeface="Roboto"/>
              <a:sym typeface="Roboto"/>
            </a:endParaRPr>
          </a:p>
          <a:p>
            <a:pPr marL="0" lvl="0" indent="0" algn="l" rtl="0">
              <a:lnSpc>
                <a:spcPct val="100000"/>
              </a:lnSpc>
              <a:spcBef>
                <a:spcPts val="0"/>
              </a:spcBef>
              <a:spcAft>
                <a:spcPts val="0"/>
              </a:spcAft>
              <a:buNone/>
            </a:pPr>
            <a:r>
              <a:rPr lang="en" sz="1200">
                <a:solidFill>
                  <a:srgbClr val="434343"/>
                </a:solidFill>
                <a:latin typeface="Roboto"/>
                <a:ea typeface="Roboto"/>
                <a:cs typeface="Roboto"/>
                <a:sym typeface="Roboto"/>
              </a:rPr>
              <a:t>Established in 1591 by Muhammad Quli Qutb Shah, Hyderabad remained under the rule of the Qutb Shahi dynasty for nearly a century before the Mughals captured the region.</a:t>
            </a:r>
            <a:endParaRPr sz="1200">
              <a:solidFill>
                <a:srgbClr val="434343"/>
              </a:solidFill>
              <a:latin typeface="Roboto"/>
              <a:ea typeface="Roboto"/>
              <a:cs typeface="Roboto"/>
              <a:sym typeface="Roboto"/>
            </a:endParaRPr>
          </a:p>
        </p:txBody>
      </p:sp>
      <p:sp>
        <p:nvSpPr>
          <p:cNvPr id="542" name="Google Shape;542;p67"/>
          <p:cNvSpPr txBox="1"/>
          <p:nvPr/>
        </p:nvSpPr>
        <p:spPr>
          <a:xfrm>
            <a:off x="4949850" y="1580775"/>
            <a:ext cx="4099500" cy="18105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1800" b="1">
                <a:solidFill>
                  <a:srgbClr val="434343"/>
                </a:solidFill>
                <a:latin typeface="Calibri"/>
                <a:ea typeface="Calibri"/>
                <a:cs typeface="Calibri"/>
                <a:sym typeface="Calibri"/>
              </a:rPr>
              <a:t>Hyderabad</a:t>
            </a:r>
            <a:endParaRPr sz="1800" b="1">
              <a:solidFill>
                <a:srgbClr val="434343"/>
              </a:solidFill>
              <a:latin typeface="Roboto"/>
              <a:ea typeface="Roboto"/>
              <a:cs typeface="Roboto"/>
              <a:sym typeface="Roboto"/>
            </a:endParaRPr>
          </a:p>
          <a:p>
            <a:pPr marL="457200" lvl="0" indent="-317500" algn="l" rtl="0">
              <a:lnSpc>
                <a:spcPct val="100000"/>
              </a:lnSpc>
              <a:spcBef>
                <a:spcPts val="0"/>
              </a:spcBef>
              <a:spcAft>
                <a:spcPts val="0"/>
              </a:spcAft>
              <a:buClr>
                <a:srgbClr val="434343"/>
              </a:buClr>
              <a:buSzPts val="1400"/>
              <a:buFont typeface="Calibri"/>
              <a:buChar char="-"/>
            </a:pPr>
            <a:r>
              <a:rPr lang="en">
                <a:solidFill>
                  <a:srgbClr val="434343"/>
                </a:solidFill>
                <a:latin typeface="Calibri"/>
                <a:ea typeface="Calibri"/>
                <a:cs typeface="Calibri"/>
                <a:sym typeface="Calibri"/>
              </a:rPr>
              <a:t>Capital of ?</a:t>
            </a:r>
            <a:endParaRPr>
              <a:solidFill>
                <a:srgbClr val="434343"/>
              </a:solidFill>
              <a:latin typeface="Calibri"/>
              <a:ea typeface="Calibri"/>
              <a:cs typeface="Calibri"/>
              <a:sym typeface="Calibri"/>
            </a:endParaRPr>
          </a:p>
          <a:p>
            <a:pPr marL="457200" lvl="0" indent="-317500" algn="l" rtl="0">
              <a:lnSpc>
                <a:spcPct val="100000"/>
              </a:lnSpc>
              <a:spcBef>
                <a:spcPts val="0"/>
              </a:spcBef>
              <a:spcAft>
                <a:spcPts val="0"/>
              </a:spcAft>
              <a:buClr>
                <a:srgbClr val="434343"/>
              </a:buClr>
              <a:buSzPts val="1400"/>
              <a:buFont typeface="Calibri"/>
              <a:buChar char="-"/>
            </a:pPr>
            <a:r>
              <a:rPr lang="en">
                <a:solidFill>
                  <a:srgbClr val="434343"/>
                </a:solidFill>
                <a:latin typeface="Calibri"/>
                <a:ea typeface="Calibri"/>
                <a:cs typeface="Calibri"/>
                <a:sym typeface="Calibri"/>
              </a:rPr>
              <a:t>How populated is Hyderabad?</a:t>
            </a:r>
            <a:endParaRPr>
              <a:solidFill>
                <a:srgbClr val="434343"/>
              </a:solidFill>
              <a:latin typeface="Calibri"/>
              <a:ea typeface="Calibri"/>
              <a:cs typeface="Calibri"/>
              <a:sym typeface="Calibri"/>
            </a:endParaRPr>
          </a:p>
          <a:p>
            <a:pPr marL="457200" lvl="0" indent="-317500" algn="l" rtl="0">
              <a:lnSpc>
                <a:spcPct val="100000"/>
              </a:lnSpc>
              <a:spcBef>
                <a:spcPts val="0"/>
              </a:spcBef>
              <a:spcAft>
                <a:spcPts val="0"/>
              </a:spcAft>
              <a:buClr>
                <a:srgbClr val="434343"/>
              </a:buClr>
              <a:buSzPts val="1400"/>
              <a:buFont typeface="Calibri"/>
              <a:buChar char="-"/>
            </a:pPr>
            <a:r>
              <a:rPr lang="en">
                <a:solidFill>
                  <a:srgbClr val="434343"/>
                </a:solidFill>
                <a:latin typeface="Calibri"/>
                <a:ea typeface="Calibri"/>
                <a:cs typeface="Calibri"/>
                <a:sym typeface="Calibri"/>
              </a:rPr>
              <a:t>Who established Hyderabad?</a:t>
            </a:r>
            <a:endParaRPr>
              <a:solidFill>
                <a:srgbClr val="434343"/>
              </a:solidFill>
              <a:latin typeface="Calibri"/>
              <a:ea typeface="Calibri"/>
              <a:cs typeface="Calibri"/>
              <a:sym typeface="Calibri"/>
            </a:endParaRPr>
          </a:p>
        </p:txBody>
      </p:sp>
      <p:sp>
        <p:nvSpPr>
          <p:cNvPr id="543" name="Google Shape;543;p67"/>
          <p:cNvSpPr txBox="1"/>
          <p:nvPr/>
        </p:nvSpPr>
        <p:spPr>
          <a:xfrm>
            <a:off x="944100" y="346350"/>
            <a:ext cx="7255800" cy="641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1600"/>
              </a:spcAft>
              <a:buNone/>
            </a:pPr>
            <a:r>
              <a:rPr lang="en" sz="1800">
                <a:solidFill>
                  <a:srgbClr val="434343"/>
                </a:solidFill>
                <a:latin typeface="Roboto"/>
                <a:ea typeface="Roboto"/>
                <a:cs typeface="Roboto"/>
                <a:sym typeface="Roboto"/>
              </a:rPr>
              <a:t>Information Retrieval</a:t>
            </a:r>
            <a:endParaRPr sz="1800">
              <a:solidFill>
                <a:srgbClr val="434343"/>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2"/>
                                        </p:tgtEl>
                                        <p:attrNameLst>
                                          <p:attrName>style.visibility</p:attrName>
                                        </p:attrNameLst>
                                      </p:cBhvr>
                                      <p:to>
                                        <p:strVal val="visible"/>
                                      </p:to>
                                    </p:set>
                                    <p:animEffect transition="in" filter="fade">
                                      <p:cBhvr>
                                        <p:cTn id="7" dur="1000"/>
                                        <p:tgtEl>
                                          <p:spTgt spid="5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0"/>
                                        </p:tgtEl>
                                        <p:attrNameLst>
                                          <p:attrName>style.visibility</p:attrName>
                                        </p:attrNameLst>
                                      </p:cBhvr>
                                      <p:to>
                                        <p:strVal val="visible"/>
                                      </p:to>
                                    </p:set>
                                    <p:animEffect transition="in" filter="fade">
                                      <p:cBhvr>
                                        <p:cTn id="12" dur="1000"/>
                                        <p:tgtEl>
                                          <p:spTgt spid="5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39"/>
                                        </p:tgtEl>
                                        <p:attrNameLst>
                                          <p:attrName>style.visibility</p:attrName>
                                        </p:attrNameLst>
                                      </p:cBhvr>
                                      <p:to>
                                        <p:strVal val="visible"/>
                                      </p:to>
                                    </p:set>
                                    <p:animEffect transition="in" filter="fade">
                                      <p:cBhvr>
                                        <p:cTn id="17" dur="1000"/>
                                        <p:tgtEl>
                                          <p:spTgt spid="53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38"/>
                                        </p:tgtEl>
                                        <p:attrNameLst>
                                          <p:attrName>style.visibility</p:attrName>
                                        </p:attrNameLst>
                                      </p:cBhvr>
                                      <p:to>
                                        <p:strVal val="visible"/>
                                      </p:to>
                                    </p:set>
                                    <p:animEffect transition="in" filter="fade">
                                      <p:cBhvr>
                                        <p:cTn id="22" dur="1000"/>
                                        <p:tgtEl>
                                          <p:spTgt spid="5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68"/>
          <p:cNvSpPr txBox="1"/>
          <p:nvPr/>
        </p:nvSpPr>
        <p:spPr>
          <a:xfrm>
            <a:off x="944100" y="527750"/>
            <a:ext cx="7255800" cy="641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a:solidFill>
                  <a:srgbClr val="BF9000"/>
                </a:solidFill>
                <a:latin typeface="Roboto"/>
                <a:ea typeface="Roboto"/>
                <a:cs typeface="Roboto"/>
                <a:sym typeface="Roboto"/>
              </a:rPr>
              <a:t>Part-of-Speech (POS) Tagging</a:t>
            </a:r>
            <a:endParaRPr sz="2400">
              <a:solidFill>
                <a:srgbClr val="BF9000"/>
              </a:solidFill>
              <a:latin typeface="Roboto"/>
              <a:ea typeface="Roboto"/>
              <a:cs typeface="Roboto"/>
              <a:sym typeface="Roboto"/>
            </a:endParaRPr>
          </a:p>
        </p:txBody>
      </p:sp>
      <p:pic>
        <p:nvPicPr>
          <p:cNvPr id="549" name="Google Shape;549;p68"/>
          <p:cNvPicPr preferRelativeResize="0"/>
          <p:nvPr/>
        </p:nvPicPr>
        <p:blipFill>
          <a:blip r:embed="rId3">
            <a:alphaModFix/>
          </a:blip>
          <a:stretch>
            <a:fillRect/>
          </a:stretch>
        </p:blipFill>
        <p:spPr>
          <a:xfrm>
            <a:off x="854863" y="1888875"/>
            <a:ext cx="7434275" cy="546900"/>
          </a:xfrm>
          <a:prstGeom prst="rect">
            <a:avLst/>
          </a:prstGeom>
          <a:noFill/>
          <a:ln>
            <a:noFill/>
          </a:ln>
        </p:spPr>
      </p:pic>
      <p:sp>
        <p:nvSpPr>
          <p:cNvPr id="550" name="Google Shape;550;p68"/>
          <p:cNvSpPr txBox="1"/>
          <p:nvPr/>
        </p:nvSpPr>
        <p:spPr>
          <a:xfrm>
            <a:off x="1467450" y="2888200"/>
            <a:ext cx="6209100" cy="1211400"/>
          </a:xfrm>
          <a:prstGeom prst="rect">
            <a:avLst/>
          </a:prstGeom>
          <a:noFill/>
          <a:ln>
            <a:noFill/>
          </a:ln>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Clr>
                <a:srgbClr val="0000FF"/>
              </a:buClr>
              <a:buSzPts val="1200"/>
              <a:buFont typeface="Calibri"/>
              <a:buAutoNum type="arabicPeriod"/>
            </a:pPr>
            <a:r>
              <a:rPr lang="en" sz="1200">
                <a:solidFill>
                  <a:srgbClr val="0000FF"/>
                </a:solidFill>
                <a:latin typeface="Calibri"/>
                <a:ea typeface="Calibri"/>
                <a:cs typeface="Calibri"/>
                <a:sym typeface="Calibri"/>
              </a:rPr>
              <a:t>Assign grammatical properties (e.g. noun, verb, adverb, adjective etc.) to words. </a:t>
            </a:r>
            <a:endParaRPr sz="1200">
              <a:solidFill>
                <a:srgbClr val="0000FF"/>
              </a:solidFill>
              <a:latin typeface="Calibri"/>
              <a:ea typeface="Calibri"/>
              <a:cs typeface="Calibri"/>
              <a:sym typeface="Calibri"/>
            </a:endParaRPr>
          </a:p>
          <a:p>
            <a:pPr marL="457200" lvl="0" indent="-304800" algn="l" rtl="0">
              <a:lnSpc>
                <a:spcPct val="150000"/>
              </a:lnSpc>
              <a:spcBef>
                <a:spcPts val="0"/>
              </a:spcBef>
              <a:spcAft>
                <a:spcPts val="0"/>
              </a:spcAft>
              <a:buClr>
                <a:srgbClr val="0000FF"/>
              </a:buClr>
              <a:buSzPts val="1200"/>
              <a:buFont typeface="Calibri"/>
              <a:buAutoNum type="arabicPeriod"/>
            </a:pPr>
            <a:r>
              <a:rPr lang="en" sz="1200">
                <a:solidFill>
                  <a:srgbClr val="0000FF"/>
                </a:solidFill>
                <a:latin typeface="Calibri"/>
                <a:ea typeface="Calibri"/>
                <a:cs typeface="Calibri"/>
                <a:sym typeface="Calibri"/>
              </a:rPr>
              <a:t>Allows understanding of language structure and syntax.</a:t>
            </a:r>
            <a:endParaRPr sz="1200">
              <a:solidFill>
                <a:srgbClr val="0000FF"/>
              </a:solidFill>
              <a:latin typeface="Calibri"/>
              <a:ea typeface="Calibri"/>
              <a:cs typeface="Calibri"/>
              <a:sym typeface="Calibri"/>
            </a:endParaRPr>
          </a:p>
          <a:p>
            <a:pPr marL="457200" lvl="0" indent="-304800" algn="l" rtl="0">
              <a:lnSpc>
                <a:spcPct val="150000"/>
              </a:lnSpc>
              <a:spcBef>
                <a:spcPts val="0"/>
              </a:spcBef>
              <a:spcAft>
                <a:spcPts val="0"/>
              </a:spcAft>
              <a:buClr>
                <a:srgbClr val="0000FF"/>
              </a:buClr>
              <a:buSzPts val="1200"/>
              <a:buFont typeface="Calibri"/>
              <a:buAutoNum type="arabicPeriod"/>
            </a:pPr>
            <a:r>
              <a:rPr lang="en" sz="1200">
                <a:solidFill>
                  <a:srgbClr val="0000FF"/>
                </a:solidFill>
                <a:latin typeface="Calibri"/>
                <a:ea typeface="Calibri"/>
                <a:cs typeface="Calibri"/>
                <a:sym typeface="Calibri"/>
              </a:rPr>
              <a:t>These properties can used to extract information by using language rules.</a:t>
            </a:r>
            <a:endParaRPr sz="1200">
              <a:solidFill>
                <a:srgbClr val="0000FF"/>
              </a:solidFill>
              <a:latin typeface="Calibri"/>
              <a:ea typeface="Calibri"/>
              <a:cs typeface="Calibri"/>
              <a:sym typeface="Calibri"/>
            </a:endParaRPr>
          </a:p>
          <a:p>
            <a:pPr marL="457200" lvl="0" indent="-304800" algn="l" rtl="0">
              <a:lnSpc>
                <a:spcPct val="150000"/>
              </a:lnSpc>
              <a:spcBef>
                <a:spcPts val="0"/>
              </a:spcBef>
              <a:spcAft>
                <a:spcPts val="0"/>
              </a:spcAft>
              <a:buClr>
                <a:srgbClr val="0000FF"/>
              </a:buClr>
              <a:buSzPts val="1200"/>
              <a:buFont typeface="Calibri"/>
              <a:buAutoNum type="arabicPeriod"/>
            </a:pPr>
            <a:r>
              <a:rPr lang="en" sz="1200">
                <a:solidFill>
                  <a:srgbClr val="0000FF"/>
                </a:solidFill>
                <a:latin typeface="Calibri"/>
                <a:ea typeface="Calibri"/>
                <a:cs typeface="Calibri"/>
                <a:sym typeface="Calibri"/>
              </a:rPr>
              <a:t>Multiple NLP libraries support POS tagging e.g. NLTK, spaCy</a:t>
            </a:r>
            <a:endParaRPr sz="1200">
              <a:solidFill>
                <a:srgbClr val="0000FF"/>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0"/>
                                        </p:tgtEl>
                                        <p:attrNameLst>
                                          <p:attrName>style.visibility</p:attrName>
                                        </p:attrNameLst>
                                      </p:cBhvr>
                                      <p:to>
                                        <p:strVal val="visible"/>
                                      </p:to>
                                    </p:set>
                                    <p:animEffect transition="in" filter="fade">
                                      <p:cBhvr>
                                        <p:cTn id="7" dur="1000"/>
                                        <p:tgtEl>
                                          <p:spTgt spid="5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69"/>
          <p:cNvSpPr txBox="1"/>
          <p:nvPr/>
        </p:nvSpPr>
        <p:spPr>
          <a:xfrm>
            <a:off x="944100" y="527750"/>
            <a:ext cx="7255800" cy="641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a:solidFill>
                  <a:srgbClr val="BF9000"/>
                </a:solidFill>
                <a:latin typeface="Roboto"/>
                <a:ea typeface="Roboto"/>
                <a:cs typeface="Roboto"/>
                <a:sym typeface="Roboto"/>
              </a:rPr>
              <a:t>Part-of-Speech (POS) Tagging</a:t>
            </a:r>
            <a:endParaRPr sz="2400">
              <a:solidFill>
                <a:srgbClr val="BF9000"/>
              </a:solidFill>
              <a:latin typeface="Roboto"/>
              <a:ea typeface="Roboto"/>
              <a:cs typeface="Roboto"/>
              <a:sym typeface="Roboto"/>
            </a:endParaRPr>
          </a:p>
        </p:txBody>
      </p:sp>
      <p:pic>
        <p:nvPicPr>
          <p:cNvPr id="556" name="Google Shape;556;p69"/>
          <p:cNvPicPr preferRelativeResize="0"/>
          <p:nvPr/>
        </p:nvPicPr>
        <p:blipFill>
          <a:blip r:embed="rId3">
            <a:alphaModFix/>
          </a:blip>
          <a:stretch>
            <a:fillRect/>
          </a:stretch>
        </p:blipFill>
        <p:spPr>
          <a:xfrm>
            <a:off x="854863" y="1840000"/>
            <a:ext cx="7434275" cy="546900"/>
          </a:xfrm>
          <a:prstGeom prst="rect">
            <a:avLst/>
          </a:prstGeom>
          <a:noFill/>
          <a:ln>
            <a:noFill/>
          </a:ln>
        </p:spPr>
      </p:pic>
      <p:sp>
        <p:nvSpPr>
          <p:cNvPr id="557" name="Google Shape;557;p69"/>
          <p:cNvSpPr/>
          <p:nvPr/>
        </p:nvSpPr>
        <p:spPr>
          <a:xfrm>
            <a:off x="1445275" y="3058075"/>
            <a:ext cx="1511400" cy="878400"/>
          </a:xfrm>
          <a:prstGeom prst="rect">
            <a:avLst/>
          </a:prstGeom>
          <a:solidFill>
            <a:srgbClr val="B6D7A8"/>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Calibri"/>
                <a:ea typeface="Calibri"/>
                <a:cs typeface="Calibri"/>
                <a:sym typeface="Calibri"/>
              </a:rPr>
              <a:t>Hyderabad</a:t>
            </a:r>
            <a:endParaRPr sz="1000">
              <a:latin typeface="Calibri"/>
              <a:ea typeface="Calibri"/>
              <a:cs typeface="Calibri"/>
              <a:sym typeface="Calibri"/>
            </a:endParaRPr>
          </a:p>
          <a:p>
            <a:pPr marL="0" lvl="0" indent="0" algn="ctr" rtl="0">
              <a:spcBef>
                <a:spcPts val="0"/>
              </a:spcBef>
              <a:spcAft>
                <a:spcPts val="0"/>
              </a:spcAft>
              <a:buNone/>
            </a:pPr>
            <a:r>
              <a:rPr lang="en" sz="1000">
                <a:latin typeface="Calibri"/>
                <a:ea typeface="Calibri"/>
                <a:cs typeface="Calibri"/>
                <a:sym typeface="Calibri"/>
              </a:rPr>
              <a:t>Is</a:t>
            </a:r>
            <a:endParaRPr sz="1000">
              <a:latin typeface="Calibri"/>
              <a:ea typeface="Calibri"/>
              <a:cs typeface="Calibri"/>
              <a:sym typeface="Calibri"/>
            </a:endParaRPr>
          </a:p>
          <a:p>
            <a:pPr marL="0" lvl="0" indent="0" algn="ctr" rtl="0">
              <a:spcBef>
                <a:spcPts val="0"/>
              </a:spcBef>
              <a:spcAft>
                <a:spcPts val="0"/>
              </a:spcAft>
              <a:buNone/>
            </a:pPr>
            <a:r>
              <a:rPr lang="en" sz="1000">
                <a:latin typeface="Calibri"/>
                <a:ea typeface="Calibri"/>
                <a:cs typeface="Calibri"/>
                <a:sym typeface="Calibri"/>
              </a:rPr>
              <a:t>..</a:t>
            </a:r>
            <a:endParaRPr sz="1000">
              <a:latin typeface="Calibri"/>
              <a:ea typeface="Calibri"/>
              <a:cs typeface="Calibri"/>
              <a:sym typeface="Calibri"/>
            </a:endParaRPr>
          </a:p>
          <a:p>
            <a:pPr marL="0" lvl="0" indent="0" algn="ctr" rtl="0">
              <a:spcBef>
                <a:spcPts val="0"/>
              </a:spcBef>
              <a:spcAft>
                <a:spcPts val="0"/>
              </a:spcAft>
              <a:buNone/>
            </a:pPr>
            <a:r>
              <a:rPr lang="en" sz="1000">
                <a:latin typeface="Calibri"/>
                <a:ea typeface="Calibri"/>
                <a:cs typeface="Calibri"/>
                <a:sym typeface="Calibri"/>
              </a:rPr>
              <a:t>Telangana</a:t>
            </a:r>
            <a:endParaRPr sz="1000">
              <a:latin typeface="Calibri"/>
              <a:ea typeface="Calibri"/>
              <a:cs typeface="Calibri"/>
              <a:sym typeface="Calibri"/>
            </a:endParaRPr>
          </a:p>
        </p:txBody>
      </p:sp>
      <p:sp>
        <p:nvSpPr>
          <p:cNvPr id="558" name="Google Shape;558;p69"/>
          <p:cNvSpPr/>
          <p:nvPr/>
        </p:nvSpPr>
        <p:spPr>
          <a:xfrm>
            <a:off x="3807475" y="3058075"/>
            <a:ext cx="1511400" cy="878400"/>
          </a:xfrm>
          <a:prstGeom prst="rect">
            <a:avLst/>
          </a:prstGeom>
          <a:solidFill>
            <a:srgbClr val="FFE599"/>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ML Model</a:t>
            </a:r>
            <a:endParaRPr sz="800">
              <a:latin typeface="Roboto"/>
              <a:ea typeface="Roboto"/>
              <a:cs typeface="Roboto"/>
              <a:sym typeface="Roboto"/>
            </a:endParaRPr>
          </a:p>
        </p:txBody>
      </p:sp>
      <p:sp>
        <p:nvSpPr>
          <p:cNvPr id="559" name="Google Shape;559;p69"/>
          <p:cNvSpPr/>
          <p:nvPr/>
        </p:nvSpPr>
        <p:spPr>
          <a:xfrm>
            <a:off x="6169675" y="3058075"/>
            <a:ext cx="1511400" cy="878400"/>
          </a:xfrm>
          <a:prstGeom prst="rect">
            <a:avLst/>
          </a:prstGeom>
          <a:solidFill>
            <a:srgbClr val="C9DAF8"/>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POS Tagging</a:t>
            </a:r>
            <a:endParaRPr>
              <a:latin typeface="Roboto"/>
              <a:ea typeface="Roboto"/>
              <a:cs typeface="Roboto"/>
              <a:sym typeface="Roboto"/>
            </a:endParaRPr>
          </a:p>
        </p:txBody>
      </p:sp>
      <p:cxnSp>
        <p:nvCxnSpPr>
          <p:cNvPr id="560" name="Google Shape;560;p69"/>
          <p:cNvCxnSpPr>
            <a:stCxn id="557" idx="3"/>
            <a:endCxn id="558" idx="1"/>
          </p:cNvCxnSpPr>
          <p:nvPr/>
        </p:nvCxnSpPr>
        <p:spPr>
          <a:xfrm>
            <a:off x="2956675" y="3497275"/>
            <a:ext cx="850800" cy="0"/>
          </a:xfrm>
          <a:prstGeom prst="straightConnector1">
            <a:avLst/>
          </a:prstGeom>
          <a:noFill/>
          <a:ln w="9525" cap="flat" cmpd="sng">
            <a:solidFill>
              <a:schemeClr val="dk2"/>
            </a:solidFill>
            <a:prstDash val="solid"/>
            <a:round/>
            <a:headEnd type="none" w="med" len="med"/>
            <a:tailEnd type="triangle" w="med" len="med"/>
          </a:ln>
        </p:spPr>
      </p:cxnSp>
      <p:cxnSp>
        <p:nvCxnSpPr>
          <p:cNvPr id="561" name="Google Shape;561;p69"/>
          <p:cNvCxnSpPr>
            <a:stCxn id="558" idx="3"/>
            <a:endCxn id="559" idx="1"/>
          </p:cNvCxnSpPr>
          <p:nvPr/>
        </p:nvCxnSpPr>
        <p:spPr>
          <a:xfrm>
            <a:off x="5318875" y="3497275"/>
            <a:ext cx="850800" cy="0"/>
          </a:xfrm>
          <a:prstGeom prst="straightConnector1">
            <a:avLst/>
          </a:prstGeom>
          <a:noFill/>
          <a:ln w="9525" cap="flat" cmpd="sng">
            <a:solidFill>
              <a:schemeClr val="dk2"/>
            </a:solidFill>
            <a:prstDash val="solid"/>
            <a:round/>
            <a:headEnd type="none" w="med" len="med"/>
            <a:tailEnd type="triangle" w="med" len="med"/>
          </a:ln>
        </p:spPr>
      </p:cxnSp>
      <p:sp>
        <p:nvSpPr>
          <p:cNvPr id="562" name="Google Shape;562;p69"/>
          <p:cNvSpPr txBox="1"/>
          <p:nvPr/>
        </p:nvSpPr>
        <p:spPr>
          <a:xfrm>
            <a:off x="944100" y="4097175"/>
            <a:ext cx="7255800" cy="507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rgbClr val="434343"/>
                </a:solidFill>
                <a:latin typeface="Calibri"/>
                <a:ea typeface="Calibri"/>
                <a:cs typeface="Calibri"/>
                <a:sym typeface="Calibri"/>
              </a:rPr>
              <a:t>POS tagging is done using a trained ML Model</a:t>
            </a:r>
            <a:endParaRPr>
              <a:solidFill>
                <a:srgbClr val="434343"/>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70"/>
          <p:cNvSpPr txBox="1"/>
          <p:nvPr/>
        </p:nvSpPr>
        <p:spPr>
          <a:xfrm>
            <a:off x="4081400" y="2032500"/>
            <a:ext cx="3438000" cy="1078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000"/>
              </a:spcBef>
              <a:spcAft>
                <a:spcPts val="0"/>
              </a:spcAft>
              <a:buNone/>
            </a:pPr>
            <a:r>
              <a:rPr lang="en" sz="1800">
                <a:solidFill>
                  <a:srgbClr val="434343"/>
                </a:solidFill>
                <a:latin typeface="Calibri"/>
                <a:ea typeface="Calibri"/>
                <a:cs typeface="Calibri"/>
                <a:sym typeface="Calibri"/>
              </a:rPr>
              <a:t>How are the words in a sentence related to each other?</a:t>
            </a:r>
            <a:endParaRPr sz="1800">
              <a:solidFill>
                <a:srgbClr val="434343"/>
              </a:solidFill>
              <a:latin typeface="Calibri"/>
              <a:ea typeface="Calibri"/>
              <a:cs typeface="Calibri"/>
              <a:sym typeface="Calibri"/>
            </a:endParaRPr>
          </a:p>
        </p:txBody>
      </p:sp>
      <p:pic>
        <p:nvPicPr>
          <p:cNvPr id="568" name="Google Shape;568;p70"/>
          <p:cNvPicPr preferRelativeResize="0"/>
          <p:nvPr/>
        </p:nvPicPr>
        <p:blipFill>
          <a:blip r:embed="rId3">
            <a:alphaModFix/>
          </a:blip>
          <a:stretch>
            <a:fillRect/>
          </a:stretch>
        </p:blipFill>
        <p:spPr>
          <a:xfrm>
            <a:off x="979438" y="1313850"/>
            <a:ext cx="2515801" cy="251580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71"/>
          <p:cNvSpPr txBox="1"/>
          <p:nvPr/>
        </p:nvSpPr>
        <p:spPr>
          <a:xfrm>
            <a:off x="944100" y="348275"/>
            <a:ext cx="7255800" cy="641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a:solidFill>
                  <a:srgbClr val="38761D"/>
                </a:solidFill>
                <a:latin typeface="Roboto"/>
                <a:ea typeface="Roboto"/>
                <a:cs typeface="Roboto"/>
                <a:sym typeface="Roboto"/>
              </a:rPr>
              <a:t>Dependency Parsing</a:t>
            </a:r>
            <a:endParaRPr sz="2400">
              <a:solidFill>
                <a:srgbClr val="38761D"/>
              </a:solidFill>
              <a:latin typeface="Roboto"/>
              <a:ea typeface="Roboto"/>
              <a:cs typeface="Roboto"/>
              <a:sym typeface="Roboto"/>
            </a:endParaRPr>
          </a:p>
        </p:txBody>
      </p:sp>
      <p:sp>
        <p:nvSpPr>
          <p:cNvPr id="574" name="Google Shape;574;p71"/>
          <p:cNvSpPr txBox="1"/>
          <p:nvPr/>
        </p:nvSpPr>
        <p:spPr>
          <a:xfrm>
            <a:off x="2056200" y="3741875"/>
            <a:ext cx="5031600" cy="641100"/>
          </a:xfrm>
          <a:prstGeom prst="rect">
            <a:avLst/>
          </a:prstGeom>
          <a:noFill/>
          <a:ln>
            <a:noFill/>
          </a:ln>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Clr>
                <a:srgbClr val="434343"/>
              </a:buClr>
              <a:buSzPts val="1200"/>
              <a:buFont typeface="Calibri"/>
              <a:buAutoNum type="arabicPeriod"/>
            </a:pPr>
            <a:r>
              <a:rPr lang="en" sz="1200">
                <a:solidFill>
                  <a:srgbClr val="434343"/>
                </a:solidFill>
                <a:latin typeface="Calibri"/>
                <a:ea typeface="Calibri"/>
                <a:cs typeface="Calibri"/>
                <a:sym typeface="Calibri"/>
              </a:rPr>
              <a:t>Shows how words in a sentence relate to each other. </a:t>
            </a:r>
            <a:endParaRPr sz="1200">
              <a:solidFill>
                <a:srgbClr val="434343"/>
              </a:solidFill>
              <a:latin typeface="Calibri"/>
              <a:ea typeface="Calibri"/>
              <a:cs typeface="Calibri"/>
              <a:sym typeface="Calibri"/>
            </a:endParaRPr>
          </a:p>
          <a:p>
            <a:pPr marL="457200" lvl="0" indent="-304800" algn="l" rtl="0">
              <a:lnSpc>
                <a:spcPct val="150000"/>
              </a:lnSpc>
              <a:spcBef>
                <a:spcPts val="0"/>
              </a:spcBef>
              <a:spcAft>
                <a:spcPts val="0"/>
              </a:spcAft>
              <a:buClr>
                <a:srgbClr val="434343"/>
              </a:buClr>
              <a:buSzPts val="1200"/>
              <a:buFont typeface="Calibri"/>
              <a:buAutoNum type="arabicPeriod"/>
            </a:pPr>
            <a:r>
              <a:rPr lang="en" sz="1200">
                <a:solidFill>
                  <a:srgbClr val="434343"/>
                </a:solidFill>
                <a:latin typeface="Calibri"/>
                <a:ea typeface="Calibri"/>
                <a:cs typeface="Calibri"/>
                <a:sym typeface="Calibri"/>
              </a:rPr>
              <a:t>Allows further understanding of language structure and syntax.</a:t>
            </a:r>
            <a:endParaRPr sz="1200">
              <a:solidFill>
                <a:srgbClr val="434343"/>
              </a:solidFill>
              <a:latin typeface="Calibri"/>
              <a:ea typeface="Calibri"/>
              <a:cs typeface="Calibri"/>
              <a:sym typeface="Calibri"/>
            </a:endParaRPr>
          </a:p>
        </p:txBody>
      </p:sp>
      <p:pic>
        <p:nvPicPr>
          <p:cNvPr id="575" name="Google Shape;575;p71"/>
          <p:cNvPicPr preferRelativeResize="0"/>
          <p:nvPr/>
        </p:nvPicPr>
        <p:blipFill>
          <a:blip r:embed="rId3">
            <a:alphaModFix/>
          </a:blip>
          <a:stretch>
            <a:fillRect/>
          </a:stretch>
        </p:blipFill>
        <p:spPr>
          <a:xfrm>
            <a:off x="610050" y="1406275"/>
            <a:ext cx="7923893" cy="19848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4"/>
                                        </p:tgtEl>
                                        <p:attrNameLst>
                                          <p:attrName>style.visibility</p:attrName>
                                        </p:attrNameLst>
                                      </p:cBhvr>
                                      <p:to>
                                        <p:strVal val="visible"/>
                                      </p:to>
                                    </p:set>
                                    <p:animEffect transition="in" filter="fade">
                                      <p:cBhvr>
                                        <p:cTn id="7" dur="1000"/>
                                        <p:tgtEl>
                                          <p:spTgt spid="5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p:nvPr/>
        </p:nvSpPr>
        <p:spPr>
          <a:xfrm>
            <a:off x="2214300" y="4405975"/>
            <a:ext cx="4715400" cy="44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a:solidFill>
                  <a:srgbClr val="38761D"/>
                </a:solidFill>
                <a:latin typeface="Roboto"/>
                <a:ea typeface="Roboto"/>
                <a:cs typeface="Roboto"/>
                <a:sym typeface="Roboto"/>
              </a:rPr>
              <a:t>Some examples of Language Data</a:t>
            </a:r>
            <a:endParaRPr sz="1800" b="1">
              <a:solidFill>
                <a:srgbClr val="38761D"/>
              </a:solidFill>
              <a:latin typeface="Roboto"/>
              <a:ea typeface="Roboto"/>
              <a:cs typeface="Roboto"/>
              <a:sym typeface="Roboto"/>
            </a:endParaRPr>
          </a:p>
        </p:txBody>
      </p:sp>
      <p:sp>
        <p:nvSpPr>
          <p:cNvPr id="92" name="Google Shape;92;p18"/>
          <p:cNvSpPr txBox="1"/>
          <p:nvPr/>
        </p:nvSpPr>
        <p:spPr>
          <a:xfrm>
            <a:off x="923925" y="2005846"/>
            <a:ext cx="1840800" cy="23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latin typeface="Roboto"/>
                <a:ea typeface="Roboto"/>
                <a:cs typeface="Roboto"/>
                <a:sym typeface="Roboto"/>
              </a:rPr>
              <a:t>Emails</a:t>
            </a:r>
            <a:endParaRPr sz="800">
              <a:latin typeface="Roboto"/>
              <a:ea typeface="Roboto"/>
              <a:cs typeface="Roboto"/>
              <a:sym typeface="Roboto"/>
            </a:endParaRPr>
          </a:p>
        </p:txBody>
      </p:sp>
      <p:pic>
        <p:nvPicPr>
          <p:cNvPr id="93" name="Google Shape;93;p18"/>
          <p:cNvPicPr preferRelativeResize="0"/>
          <p:nvPr/>
        </p:nvPicPr>
        <p:blipFill>
          <a:blip r:embed="rId3">
            <a:alphaModFix/>
          </a:blip>
          <a:stretch>
            <a:fillRect/>
          </a:stretch>
        </p:blipFill>
        <p:spPr>
          <a:xfrm>
            <a:off x="3532525" y="612250"/>
            <a:ext cx="1574152" cy="1338450"/>
          </a:xfrm>
          <a:prstGeom prst="rect">
            <a:avLst/>
          </a:prstGeom>
          <a:noFill/>
          <a:ln>
            <a:noFill/>
          </a:ln>
        </p:spPr>
      </p:pic>
      <p:sp>
        <p:nvSpPr>
          <p:cNvPr id="94" name="Google Shape;94;p18"/>
          <p:cNvSpPr txBox="1"/>
          <p:nvPr/>
        </p:nvSpPr>
        <p:spPr>
          <a:xfrm>
            <a:off x="3362325" y="2005846"/>
            <a:ext cx="1840800" cy="23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latin typeface="Roboto"/>
                <a:ea typeface="Roboto"/>
                <a:cs typeface="Roboto"/>
                <a:sym typeface="Roboto"/>
              </a:rPr>
              <a:t>Social Media Updates</a:t>
            </a:r>
            <a:endParaRPr sz="800">
              <a:latin typeface="Roboto"/>
              <a:ea typeface="Roboto"/>
              <a:cs typeface="Roboto"/>
              <a:sym typeface="Roboto"/>
            </a:endParaRPr>
          </a:p>
        </p:txBody>
      </p:sp>
      <p:pic>
        <p:nvPicPr>
          <p:cNvPr id="95" name="Google Shape;95;p18"/>
          <p:cNvPicPr preferRelativeResize="0"/>
          <p:nvPr/>
        </p:nvPicPr>
        <p:blipFill>
          <a:blip r:embed="rId4">
            <a:alphaModFix/>
          </a:blip>
          <a:stretch>
            <a:fillRect/>
          </a:stretch>
        </p:blipFill>
        <p:spPr>
          <a:xfrm>
            <a:off x="6081125" y="502000"/>
            <a:ext cx="1361025" cy="1448700"/>
          </a:xfrm>
          <a:prstGeom prst="rect">
            <a:avLst/>
          </a:prstGeom>
          <a:noFill/>
          <a:ln>
            <a:noFill/>
          </a:ln>
        </p:spPr>
      </p:pic>
      <p:sp>
        <p:nvSpPr>
          <p:cNvPr id="96" name="Google Shape;96;p18"/>
          <p:cNvSpPr txBox="1"/>
          <p:nvPr/>
        </p:nvSpPr>
        <p:spPr>
          <a:xfrm>
            <a:off x="5876925" y="2005846"/>
            <a:ext cx="1840800" cy="23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latin typeface="Roboto"/>
                <a:ea typeface="Roboto"/>
                <a:cs typeface="Roboto"/>
                <a:sym typeface="Roboto"/>
              </a:rPr>
              <a:t>Chat interactions</a:t>
            </a:r>
            <a:endParaRPr sz="800">
              <a:latin typeface="Roboto"/>
              <a:ea typeface="Roboto"/>
              <a:cs typeface="Roboto"/>
              <a:sym typeface="Roboto"/>
            </a:endParaRPr>
          </a:p>
        </p:txBody>
      </p:sp>
      <p:pic>
        <p:nvPicPr>
          <p:cNvPr id="97" name="Google Shape;97;p18"/>
          <p:cNvPicPr preferRelativeResize="0"/>
          <p:nvPr/>
        </p:nvPicPr>
        <p:blipFill>
          <a:blip r:embed="rId5">
            <a:alphaModFix/>
          </a:blip>
          <a:stretch>
            <a:fillRect/>
          </a:stretch>
        </p:blipFill>
        <p:spPr>
          <a:xfrm>
            <a:off x="1820300" y="2435693"/>
            <a:ext cx="1840700" cy="1538300"/>
          </a:xfrm>
          <a:prstGeom prst="rect">
            <a:avLst/>
          </a:prstGeom>
          <a:noFill/>
          <a:ln>
            <a:noFill/>
          </a:ln>
        </p:spPr>
      </p:pic>
      <p:sp>
        <p:nvSpPr>
          <p:cNvPr id="98" name="Google Shape;98;p18"/>
          <p:cNvSpPr txBox="1"/>
          <p:nvPr/>
        </p:nvSpPr>
        <p:spPr>
          <a:xfrm>
            <a:off x="1838325" y="3987046"/>
            <a:ext cx="1840800" cy="23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latin typeface="Roboto"/>
                <a:ea typeface="Roboto"/>
                <a:cs typeface="Roboto"/>
                <a:sym typeface="Roboto"/>
              </a:rPr>
              <a:t>Office documents</a:t>
            </a:r>
            <a:endParaRPr sz="800">
              <a:latin typeface="Roboto"/>
              <a:ea typeface="Roboto"/>
              <a:cs typeface="Roboto"/>
              <a:sym typeface="Roboto"/>
            </a:endParaRPr>
          </a:p>
        </p:txBody>
      </p:sp>
      <p:pic>
        <p:nvPicPr>
          <p:cNvPr id="99" name="Google Shape;99;p18"/>
          <p:cNvPicPr preferRelativeResize="0"/>
          <p:nvPr/>
        </p:nvPicPr>
        <p:blipFill>
          <a:blip r:embed="rId6">
            <a:alphaModFix/>
          </a:blip>
          <a:stretch>
            <a:fillRect/>
          </a:stretch>
        </p:blipFill>
        <p:spPr>
          <a:xfrm>
            <a:off x="4502025" y="2413925"/>
            <a:ext cx="1840800" cy="1581854"/>
          </a:xfrm>
          <a:prstGeom prst="rect">
            <a:avLst/>
          </a:prstGeom>
          <a:noFill/>
          <a:ln>
            <a:noFill/>
          </a:ln>
        </p:spPr>
      </p:pic>
      <p:pic>
        <p:nvPicPr>
          <p:cNvPr id="100" name="Google Shape;100;p18"/>
          <p:cNvPicPr preferRelativeResize="0"/>
          <p:nvPr/>
        </p:nvPicPr>
        <p:blipFill>
          <a:blip r:embed="rId7">
            <a:alphaModFix/>
          </a:blip>
          <a:stretch>
            <a:fillRect/>
          </a:stretch>
        </p:blipFill>
        <p:spPr>
          <a:xfrm>
            <a:off x="1032125" y="665275"/>
            <a:ext cx="1971326" cy="1338450"/>
          </a:xfrm>
          <a:prstGeom prst="rect">
            <a:avLst/>
          </a:prstGeom>
          <a:noFill/>
          <a:ln>
            <a:noFill/>
          </a:ln>
        </p:spPr>
      </p:pic>
      <p:sp>
        <p:nvSpPr>
          <p:cNvPr id="101" name="Google Shape;101;p18"/>
          <p:cNvSpPr txBox="1"/>
          <p:nvPr/>
        </p:nvSpPr>
        <p:spPr>
          <a:xfrm>
            <a:off x="4505325" y="3987046"/>
            <a:ext cx="1840800" cy="23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latin typeface="Roboto"/>
                <a:ea typeface="Roboto"/>
                <a:cs typeface="Roboto"/>
                <a:sym typeface="Roboto"/>
              </a:rPr>
              <a:t>...other audio data</a:t>
            </a:r>
            <a:endParaRPr sz="800">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1000"/>
                                        <p:tgtEl>
                                          <p:spTgt spid="100"/>
                                        </p:tgtEl>
                                      </p:cBhvr>
                                    </p:animEffect>
                                  </p:childTnLst>
                                </p:cTn>
                              </p:par>
                              <p:par>
                                <p:cTn id="8" presetID="10" presetClass="entr" presetSubtype="0" fill="hold" nodeType="withEffect">
                                  <p:stCondLst>
                                    <p:cond delay="0"/>
                                  </p:stCondLst>
                                  <p:childTnLst>
                                    <p:set>
                                      <p:cBhvr>
                                        <p:cTn id="9" dur="1" fill="hold">
                                          <p:stCondLst>
                                            <p:cond delay="0"/>
                                          </p:stCondLst>
                                        </p:cTn>
                                        <p:tgtEl>
                                          <p:spTgt spid="92"/>
                                        </p:tgtEl>
                                        <p:attrNameLst>
                                          <p:attrName>style.visibility</p:attrName>
                                        </p:attrNameLst>
                                      </p:cBhvr>
                                      <p:to>
                                        <p:strVal val="visible"/>
                                      </p:to>
                                    </p:set>
                                    <p:animEffect transition="in" filter="fade">
                                      <p:cBhvr>
                                        <p:cTn id="10" dur="1000"/>
                                        <p:tgtEl>
                                          <p:spTgt spid="9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3"/>
                                        </p:tgtEl>
                                        <p:attrNameLst>
                                          <p:attrName>style.visibility</p:attrName>
                                        </p:attrNameLst>
                                      </p:cBhvr>
                                      <p:to>
                                        <p:strVal val="visible"/>
                                      </p:to>
                                    </p:set>
                                    <p:animEffect transition="in" filter="fade">
                                      <p:cBhvr>
                                        <p:cTn id="15" dur="1000"/>
                                        <p:tgtEl>
                                          <p:spTgt spid="93"/>
                                        </p:tgtEl>
                                      </p:cBhvr>
                                    </p:animEffect>
                                  </p:childTnLst>
                                </p:cTn>
                              </p:par>
                              <p:par>
                                <p:cTn id="16" presetID="10" presetClass="entr" presetSubtype="0" fill="hold" nodeType="withEffect">
                                  <p:stCondLst>
                                    <p:cond delay="0"/>
                                  </p:stCondLst>
                                  <p:childTnLst>
                                    <p:set>
                                      <p:cBhvr>
                                        <p:cTn id="17" dur="1" fill="hold">
                                          <p:stCondLst>
                                            <p:cond delay="0"/>
                                          </p:stCondLst>
                                        </p:cTn>
                                        <p:tgtEl>
                                          <p:spTgt spid="94"/>
                                        </p:tgtEl>
                                        <p:attrNameLst>
                                          <p:attrName>style.visibility</p:attrName>
                                        </p:attrNameLst>
                                      </p:cBhvr>
                                      <p:to>
                                        <p:strVal val="visible"/>
                                      </p:to>
                                    </p:set>
                                    <p:animEffect transition="in" filter="fade">
                                      <p:cBhvr>
                                        <p:cTn id="18" dur="1000"/>
                                        <p:tgtEl>
                                          <p:spTgt spid="9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5"/>
                                        </p:tgtEl>
                                        <p:attrNameLst>
                                          <p:attrName>style.visibility</p:attrName>
                                        </p:attrNameLst>
                                      </p:cBhvr>
                                      <p:to>
                                        <p:strVal val="visible"/>
                                      </p:to>
                                    </p:set>
                                    <p:animEffect transition="in" filter="fade">
                                      <p:cBhvr>
                                        <p:cTn id="23" dur="1000"/>
                                        <p:tgtEl>
                                          <p:spTgt spid="95"/>
                                        </p:tgtEl>
                                      </p:cBhvr>
                                    </p:animEffect>
                                  </p:childTnLst>
                                </p:cTn>
                              </p:par>
                              <p:par>
                                <p:cTn id="24" presetID="10" presetClass="entr" presetSubtype="0" fill="hold" nodeType="withEffect">
                                  <p:stCondLst>
                                    <p:cond delay="0"/>
                                  </p:stCondLst>
                                  <p:childTnLst>
                                    <p:set>
                                      <p:cBhvr>
                                        <p:cTn id="25" dur="1" fill="hold">
                                          <p:stCondLst>
                                            <p:cond delay="0"/>
                                          </p:stCondLst>
                                        </p:cTn>
                                        <p:tgtEl>
                                          <p:spTgt spid="96"/>
                                        </p:tgtEl>
                                        <p:attrNameLst>
                                          <p:attrName>style.visibility</p:attrName>
                                        </p:attrNameLst>
                                      </p:cBhvr>
                                      <p:to>
                                        <p:strVal val="visible"/>
                                      </p:to>
                                    </p:set>
                                    <p:animEffect transition="in" filter="fade">
                                      <p:cBhvr>
                                        <p:cTn id="26" dur="1000"/>
                                        <p:tgtEl>
                                          <p:spTgt spid="9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7"/>
                                        </p:tgtEl>
                                        <p:attrNameLst>
                                          <p:attrName>style.visibility</p:attrName>
                                        </p:attrNameLst>
                                      </p:cBhvr>
                                      <p:to>
                                        <p:strVal val="visible"/>
                                      </p:to>
                                    </p:set>
                                    <p:animEffect transition="in" filter="fade">
                                      <p:cBhvr>
                                        <p:cTn id="31" dur="1000"/>
                                        <p:tgtEl>
                                          <p:spTgt spid="97"/>
                                        </p:tgtEl>
                                      </p:cBhvr>
                                    </p:animEffect>
                                  </p:childTnLst>
                                </p:cTn>
                              </p:par>
                              <p:par>
                                <p:cTn id="32" presetID="10" presetClass="entr" presetSubtype="0" fill="hold" nodeType="withEffect">
                                  <p:stCondLst>
                                    <p:cond delay="0"/>
                                  </p:stCondLst>
                                  <p:childTnLst>
                                    <p:set>
                                      <p:cBhvr>
                                        <p:cTn id="33" dur="1" fill="hold">
                                          <p:stCondLst>
                                            <p:cond delay="0"/>
                                          </p:stCondLst>
                                        </p:cTn>
                                        <p:tgtEl>
                                          <p:spTgt spid="98"/>
                                        </p:tgtEl>
                                        <p:attrNameLst>
                                          <p:attrName>style.visibility</p:attrName>
                                        </p:attrNameLst>
                                      </p:cBhvr>
                                      <p:to>
                                        <p:strVal val="visible"/>
                                      </p:to>
                                    </p:set>
                                    <p:animEffect transition="in" filter="fade">
                                      <p:cBhvr>
                                        <p:cTn id="34" dur="1000"/>
                                        <p:tgtEl>
                                          <p:spTgt spid="9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99"/>
                                        </p:tgtEl>
                                        <p:attrNameLst>
                                          <p:attrName>style.visibility</p:attrName>
                                        </p:attrNameLst>
                                      </p:cBhvr>
                                      <p:to>
                                        <p:strVal val="visible"/>
                                      </p:to>
                                    </p:set>
                                    <p:animEffect transition="in" filter="fade">
                                      <p:cBhvr>
                                        <p:cTn id="39" dur="1000"/>
                                        <p:tgtEl>
                                          <p:spTgt spid="99"/>
                                        </p:tgtEl>
                                      </p:cBhvr>
                                    </p:animEffect>
                                  </p:childTnLst>
                                </p:cTn>
                              </p:par>
                              <p:par>
                                <p:cTn id="40" presetID="10" presetClass="entr" presetSubtype="0" fill="hold" nodeType="withEffect">
                                  <p:stCondLst>
                                    <p:cond delay="0"/>
                                  </p:stCondLst>
                                  <p:childTnLst>
                                    <p:set>
                                      <p:cBhvr>
                                        <p:cTn id="41" dur="1" fill="hold">
                                          <p:stCondLst>
                                            <p:cond delay="0"/>
                                          </p:stCondLst>
                                        </p:cTn>
                                        <p:tgtEl>
                                          <p:spTgt spid="101"/>
                                        </p:tgtEl>
                                        <p:attrNameLst>
                                          <p:attrName>style.visibility</p:attrName>
                                        </p:attrNameLst>
                                      </p:cBhvr>
                                      <p:to>
                                        <p:strVal val="visible"/>
                                      </p:to>
                                    </p:set>
                                    <p:animEffect transition="in" filter="fade">
                                      <p:cBhvr>
                                        <p:cTn id="42" dur="10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72"/>
          <p:cNvSpPr txBox="1"/>
          <p:nvPr/>
        </p:nvSpPr>
        <p:spPr>
          <a:xfrm>
            <a:off x="944100" y="348275"/>
            <a:ext cx="7255800" cy="641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a:solidFill>
                  <a:srgbClr val="38761D"/>
                </a:solidFill>
                <a:latin typeface="Roboto"/>
                <a:ea typeface="Roboto"/>
                <a:cs typeface="Roboto"/>
                <a:sym typeface="Roboto"/>
              </a:rPr>
              <a:t>Named Entity Recognition (NER)</a:t>
            </a:r>
            <a:endParaRPr sz="2400">
              <a:solidFill>
                <a:srgbClr val="38761D"/>
              </a:solidFill>
              <a:latin typeface="Roboto"/>
              <a:ea typeface="Roboto"/>
              <a:cs typeface="Roboto"/>
              <a:sym typeface="Roboto"/>
            </a:endParaRPr>
          </a:p>
        </p:txBody>
      </p:sp>
      <p:sp>
        <p:nvSpPr>
          <p:cNvPr id="581" name="Google Shape;581;p72"/>
          <p:cNvSpPr txBox="1"/>
          <p:nvPr/>
        </p:nvSpPr>
        <p:spPr>
          <a:xfrm>
            <a:off x="1619725" y="3619075"/>
            <a:ext cx="6151200" cy="839700"/>
          </a:xfrm>
          <a:prstGeom prst="rect">
            <a:avLst/>
          </a:prstGeom>
          <a:noFill/>
          <a:ln>
            <a:noFill/>
          </a:ln>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Clr>
                <a:srgbClr val="434343"/>
              </a:buClr>
              <a:buSzPts val="1200"/>
              <a:buFont typeface="Calibri"/>
              <a:buAutoNum type="arabicPeriod"/>
            </a:pPr>
            <a:r>
              <a:rPr lang="en" sz="1200">
                <a:solidFill>
                  <a:srgbClr val="434343"/>
                </a:solidFill>
                <a:latin typeface="Calibri"/>
                <a:ea typeface="Calibri"/>
                <a:cs typeface="Calibri"/>
                <a:sym typeface="Calibri"/>
              </a:rPr>
              <a:t>Classifies text into predefined categories or real world entities.</a:t>
            </a:r>
            <a:endParaRPr sz="1200">
              <a:solidFill>
                <a:srgbClr val="434343"/>
              </a:solidFill>
              <a:latin typeface="Calibri"/>
              <a:ea typeface="Calibri"/>
              <a:cs typeface="Calibri"/>
              <a:sym typeface="Calibri"/>
            </a:endParaRPr>
          </a:p>
          <a:p>
            <a:pPr marL="457200" lvl="0" indent="-304800" algn="l" rtl="0">
              <a:lnSpc>
                <a:spcPct val="150000"/>
              </a:lnSpc>
              <a:spcBef>
                <a:spcPts val="0"/>
              </a:spcBef>
              <a:spcAft>
                <a:spcPts val="0"/>
              </a:spcAft>
              <a:buClr>
                <a:srgbClr val="434343"/>
              </a:buClr>
              <a:buSzPts val="1200"/>
              <a:buFont typeface="Calibri"/>
              <a:buAutoNum type="arabicPeriod"/>
            </a:pPr>
            <a:r>
              <a:rPr lang="en" sz="1200">
                <a:solidFill>
                  <a:srgbClr val="434343"/>
                </a:solidFill>
                <a:latin typeface="Calibri"/>
                <a:ea typeface="Calibri"/>
                <a:cs typeface="Calibri"/>
                <a:sym typeface="Calibri"/>
              </a:rPr>
              <a:t>Used for information extraction, improve search algorithms, content recommendations.</a:t>
            </a:r>
            <a:endParaRPr sz="1200">
              <a:solidFill>
                <a:srgbClr val="434343"/>
              </a:solidFill>
              <a:latin typeface="Calibri"/>
              <a:ea typeface="Calibri"/>
              <a:cs typeface="Calibri"/>
              <a:sym typeface="Calibri"/>
            </a:endParaRPr>
          </a:p>
        </p:txBody>
      </p:sp>
      <p:sp>
        <p:nvSpPr>
          <p:cNvPr id="582" name="Google Shape;582;p72"/>
          <p:cNvSpPr/>
          <p:nvPr/>
        </p:nvSpPr>
        <p:spPr>
          <a:xfrm>
            <a:off x="1067425" y="1416950"/>
            <a:ext cx="7255800" cy="1879200"/>
          </a:xfrm>
          <a:prstGeom prst="rect">
            <a:avLst/>
          </a:prstGeom>
          <a:solidFill>
            <a:srgbClr val="D9EAD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Calibri"/>
                <a:ea typeface="Calibri"/>
                <a:cs typeface="Calibri"/>
                <a:sym typeface="Calibri"/>
              </a:rPr>
              <a:t>Barack Obama is an American politician who served as the 44th President of the United States from 2009 to 2017. He is the first African American to have served as president, as well as the first born outside the contiguous United States.</a:t>
            </a:r>
            <a:endParaRPr sz="1800">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1"/>
                                        </p:tgtEl>
                                        <p:attrNameLst>
                                          <p:attrName>style.visibility</p:attrName>
                                        </p:attrNameLst>
                                      </p:cBhvr>
                                      <p:to>
                                        <p:strVal val="visible"/>
                                      </p:to>
                                    </p:set>
                                    <p:animEffect transition="in" filter="fade">
                                      <p:cBhvr>
                                        <p:cTn id="7" dur="1000"/>
                                        <p:tgtEl>
                                          <p:spTgt spid="5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73"/>
          <p:cNvSpPr txBox="1"/>
          <p:nvPr/>
        </p:nvSpPr>
        <p:spPr>
          <a:xfrm>
            <a:off x="944100" y="348275"/>
            <a:ext cx="7255800" cy="641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a:solidFill>
                  <a:srgbClr val="38761D"/>
                </a:solidFill>
                <a:latin typeface="Roboto"/>
                <a:ea typeface="Roboto"/>
                <a:cs typeface="Roboto"/>
                <a:sym typeface="Roboto"/>
              </a:rPr>
              <a:t>Named Entity Recognition (NER)</a:t>
            </a:r>
            <a:endParaRPr sz="2400">
              <a:solidFill>
                <a:srgbClr val="38761D"/>
              </a:solidFill>
              <a:latin typeface="Roboto"/>
              <a:ea typeface="Roboto"/>
              <a:cs typeface="Roboto"/>
              <a:sym typeface="Roboto"/>
            </a:endParaRPr>
          </a:p>
        </p:txBody>
      </p:sp>
      <p:sp>
        <p:nvSpPr>
          <p:cNvPr id="588" name="Google Shape;588;p73"/>
          <p:cNvSpPr txBox="1"/>
          <p:nvPr/>
        </p:nvSpPr>
        <p:spPr>
          <a:xfrm>
            <a:off x="1632625" y="3741875"/>
            <a:ext cx="6151200" cy="839700"/>
          </a:xfrm>
          <a:prstGeom prst="rect">
            <a:avLst/>
          </a:prstGeom>
          <a:noFill/>
          <a:ln>
            <a:noFill/>
          </a:ln>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Clr>
                <a:srgbClr val="434343"/>
              </a:buClr>
              <a:buSzPts val="1200"/>
              <a:buFont typeface="Calibri"/>
              <a:buAutoNum type="arabicPeriod"/>
            </a:pPr>
            <a:r>
              <a:rPr lang="en" sz="1200">
                <a:solidFill>
                  <a:srgbClr val="434343"/>
                </a:solidFill>
                <a:latin typeface="Calibri"/>
                <a:ea typeface="Calibri"/>
                <a:cs typeface="Calibri"/>
                <a:sym typeface="Calibri"/>
              </a:rPr>
              <a:t>Classifies text into predefined categories or real world </a:t>
            </a:r>
            <a:r>
              <a:rPr lang="en" sz="1200" u="sng">
                <a:solidFill>
                  <a:schemeClr val="hlink"/>
                </a:solidFill>
                <a:latin typeface="Calibri"/>
                <a:ea typeface="Calibri"/>
                <a:cs typeface="Calibri"/>
                <a:sym typeface="Calibri"/>
                <a:hlinkClick r:id="rId3"/>
              </a:rPr>
              <a:t>entities</a:t>
            </a:r>
            <a:r>
              <a:rPr lang="en" sz="1200">
                <a:solidFill>
                  <a:srgbClr val="434343"/>
                </a:solidFill>
                <a:latin typeface="Calibri"/>
                <a:ea typeface="Calibri"/>
                <a:cs typeface="Calibri"/>
                <a:sym typeface="Calibri"/>
              </a:rPr>
              <a:t>.</a:t>
            </a:r>
            <a:endParaRPr sz="1200">
              <a:solidFill>
                <a:srgbClr val="434343"/>
              </a:solidFill>
              <a:latin typeface="Calibri"/>
              <a:ea typeface="Calibri"/>
              <a:cs typeface="Calibri"/>
              <a:sym typeface="Calibri"/>
            </a:endParaRPr>
          </a:p>
          <a:p>
            <a:pPr marL="457200" lvl="0" indent="-304800" algn="l" rtl="0">
              <a:lnSpc>
                <a:spcPct val="150000"/>
              </a:lnSpc>
              <a:spcBef>
                <a:spcPts val="0"/>
              </a:spcBef>
              <a:spcAft>
                <a:spcPts val="0"/>
              </a:spcAft>
              <a:buClr>
                <a:srgbClr val="434343"/>
              </a:buClr>
              <a:buSzPts val="1200"/>
              <a:buFont typeface="Calibri"/>
              <a:buAutoNum type="arabicPeriod"/>
            </a:pPr>
            <a:r>
              <a:rPr lang="en" sz="1200">
                <a:solidFill>
                  <a:srgbClr val="434343"/>
                </a:solidFill>
                <a:latin typeface="Calibri"/>
                <a:ea typeface="Calibri"/>
                <a:cs typeface="Calibri"/>
                <a:sym typeface="Calibri"/>
              </a:rPr>
              <a:t>Used for information extraction, improve search algorithms, content recommendations.</a:t>
            </a:r>
            <a:endParaRPr sz="1200">
              <a:solidFill>
                <a:srgbClr val="434343"/>
              </a:solidFill>
              <a:latin typeface="Calibri"/>
              <a:ea typeface="Calibri"/>
              <a:cs typeface="Calibri"/>
              <a:sym typeface="Calibri"/>
            </a:endParaRPr>
          </a:p>
        </p:txBody>
      </p:sp>
      <p:pic>
        <p:nvPicPr>
          <p:cNvPr id="589" name="Google Shape;589;p73"/>
          <p:cNvPicPr preferRelativeResize="0"/>
          <p:nvPr/>
        </p:nvPicPr>
        <p:blipFill>
          <a:blip r:embed="rId4">
            <a:alphaModFix/>
          </a:blip>
          <a:stretch>
            <a:fillRect/>
          </a:stretch>
        </p:blipFill>
        <p:spPr>
          <a:xfrm>
            <a:off x="600463" y="1476550"/>
            <a:ext cx="7943074" cy="17781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74"/>
          <p:cNvSpPr txBox="1"/>
          <p:nvPr/>
        </p:nvSpPr>
        <p:spPr>
          <a:xfrm>
            <a:off x="1069675" y="1964825"/>
            <a:ext cx="7255800" cy="1161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a:solidFill>
                  <a:srgbClr val="1155CC"/>
                </a:solidFill>
                <a:latin typeface="Georgia"/>
                <a:ea typeface="Georgia"/>
                <a:cs typeface="Georgia"/>
                <a:sym typeface="Georgia"/>
              </a:rPr>
              <a:t>PoS Tagging, Dependency Parsing &amp; Named Entity Recognition</a:t>
            </a:r>
            <a:endParaRPr sz="1800">
              <a:solidFill>
                <a:srgbClr val="1155CC"/>
              </a:solidFill>
              <a:latin typeface="Georgia"/>
              <a:ea typeface="Georgia"/>
              <a:cs typeface="Georgia"/>
              <a:sym typeface="Georgia"/>
            </a:endParaRPr>
          </a:p>
          <a:p>
            <a:pPr marL="0" lvl="0" indent="0" algn="ctr" rtl="0">
              <a:lnSpc>
                <a:spcPct val="100000"/>
              </a:lnSpc>
              <a:spcBef>
                <a:spcPts val="1000"/>
              </a:spcBef>
              <a:spcAft>
                <a:spcPts val="0"/>
              </a:spcAft>
              <a:buNone/>
            </a:pPr>
            <a:r>
              <a:rPr lang="en" i="1">
                <a:solidFill>
                  <a:srgbClr val="666666"/>
                </a:solidFill>
                <a:latin typeface="Georgia"/>
                <a:ea typeface="Georgia"/>
                <a:cs typeface="Georgia"/>
                <a:sym typeface="Georgia"/>
              </a:rPr>
              <a:t>Using spaCy</a:t>
            </a:r>
            <a:endParaRPr i="1">
              <a:solidFill>
                <a:srgbClr val="666666"/>
              </a:solidFill>
              <a:latin typeface="Georgia"/>
              <a:ea typeface="Georgia"/>
              <a:cs typeface="Georgia"/>
              <a:sym typeface="Georgi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9"/>
          <p:cNvSpPr txBox="1"/>
          <p:nvPr/>
        </p:nvSpPr>
        <p:spPr>
          <a:xfrm>
            <a:off x="2437650" y="1068175"/>
            <a:ext cx="4715400" cy="556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a:solidFill>
                  <a:srgbClr val="434343"/>
                </a:solidFill>
                <a:latin typeface="Roboto"/>
                <a:ea typeface="Roboto"/>
                <a:cs typeface="Roboto"/>
                <a:sym typeface="Roboto"/>
              </a:rPr>
              <a:t>NLP presents a huge opportunity...</a:t>
            </a:r>
            <a:endParaRPr sz="1800" b="1">
              <a:solidFill>
                <a:srgbClr val="434343"/>
              </a:solidFill>
              <a:latin typeface="Roboto"/>
              <a:ea typeface="Roboto"/>
              <a:cs typeface="Roboto"/>
              <a:sym typeface="Roboto"/>
            </a:endParaRPr>
          </a:p>
        </p:txBody>
      </p:sp>
      <p:sp>
        <p:nvSpPr>
          <p:cNvPr id="107" name="Google Shape;107;p19"/>
          <p:cNvSpPr txBox="1"/>
          <p:nvPr/>
        </p:nvSpPr>
        <p:spPr>
          <a:xfrm>
            <a:off x="1881075" y="1954800"/>
            <a:ext cx="4967400" cy="1233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rgbClr val="434343"/>
                </a:solidFill>
                <a:latin typeface="Roboto"/>
                <a:ea typeface="Roboto"/>
                <a:cs typeface="Roboto"/>
                <a:sym typeface="Roboto"/>
              </a:rPr>
              <a:t>Most organization have humongous amount of textual data but struggling to get value out of it.</a:t>
            </a:r>
            <a:endParaRPr>
              <a:solidFill>
                <a:srgbClr val="434343"/>
              </a:solidFill>
              <a:latin typeface="Roboto"/>
              <a:ea typeface="Roboto"/>
              <a:cs typeface="Roboto"/>
              <a:sym typeface="Roboto"/>
            </a:endParaRPr>
          </a:p>
        </p:txBody>
      </p:sp>
      <p:pic>
        <p:nvPicPr>
          <p:cNvPr id="108" name="Google Shape;108;p19"/>
          <p:cNvPicPr preferRelativeResize="0"/>
          <p:nvPr/>
        </p:nvPicPr>
        <p:blipFill>
          <a:blip r:embed="rId3">
            <a:alphaModFix/>
          </a:blip>
          <a:stretch>
            <a:fillRect/>
          </a:stretch>
        </p:blipFill>
        <p:spPr>
          <a:xfrm>
            <a:off x="1881075" y="1068178"/>
            <a:ext cx="556574" cy="5565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20"/>
          <p:cNvPicPr preferRelativeResize="0"/>
          <p:nvPr/>
        </p:nvPicPr>
        <p:blipFill>
          <a:blip r:embed="rId3">
            <a:alphaModFix/>
          </a:blip>
          <a:stretch>
            <a:fillRect/>
          </a:stretch>
        </p:blipFill>
        <p:spPr>
          <a:xfrm>
            <a:off x="1048125" y="891150"/>
            <a:ext cx="3061001" cy="2207926"/>
          </a:xfrm>
          <a:prstGeom prst="rect">
            <a:avLst/>
          </a:prstGeom>
          <a:noFill/>
          <a:ln>
            <a:noFill/>
          </a:ln>
        </p:spPr>
      </p:pic>
      <p:sp>
        <p:nvSpPr>
          <p:cNvPr id="114" name="Google Shape;114;p20"/>
          <p:cNvSpPr txBox="1"/>
          <p:nvPr/>
        </p:nvSpPr>
        <p:spPr>
          <a:xfrm>
            <a:off x="3593175" y="3494175"/>
            <a:ext cx="3018900" cy="4959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a:solidFill>
                  <a:srgbClr val="434343"/>
                </a:solidFill>
                <a:latin typeface="Calibri"/>
                <a:ea typeface="Calibri"/>
                <a:cs typeface="Calibri"/>
                <a:sym typeface="Calibri"/>
              </a:rPr>
              <a:t>Sentiment analysis</a:t>
            </a:r>
            <a:endParaRPr>
              <a:solidFill>
                <a:srgbClr val="434343"/>
              </a:solidFill>
              <a:latin typeface="Calibri"/>
              <a:ea typeface="Calibri"/>
              <a:cs typeface="Calibri"/>
              <a:sym typeface="Calibri"/>
            </a:endParaRPr>
          </a:p>
        </p:txBody>
      </p:sp>
      <p:pic>
        <p:nvPicPr>
          <p:cNvPr id="115" name="Google Shape;115;p20"/>
          <p:cNvPicPr preferRelativeResize="0"/>
          <p:nvPr/>
        </p:nvPicPr>
        <p:blipFill>
          <a:blip r:embed="rId4">
            <a:alphaModFix/>
          </a:blip>
          <a:stretch>
            <a:fillRect/>
          </a:stretch>
        </p:blipFill>
        <p:spPr>
          <a:xfrm>
            <a:off x="4251563" y="3838950"/>
            <a:ext cx="1576275" cy="784450"/>
          </a:xfrm>
          <a:prstGeom prst="rect">
            <a:avLst/>
          </a:prstGeom>
          <a:noFill/>
          <a:ln>
            <a:noFill/>
          </a:ln>
        </p:spPr>
      </p:pic>
      <p:sp>
        <p:nvSpPr>
          <p:cNvPr id="116" name="Google Shape;116;p20"/>
          <p:cNvSpPr txBox="1"/>
          <p:nvPr/>
        </p:nvSpPr>
        <p:spPr>
          <a:xfrm>
            <a:off x="1154775" y="369975"/>
            <a:ext cx="3018900" cy="4959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a:solidFill>
                  <a:srgbClr val="434343"/>
                </a:solidFill>
                <a:latin typeface="Calibri"/>
                <a:ea typeface="Calibri"/>
                <a:cs typeface="Calibri"/>
                <a:sym typeface="Calibri"/>
              </a:rPr>
              <a:t>Search words prediction</a:t>
            </a:r>
            <a:endParaRPr>
              <a:solidFill>
                <a:srgbClr val="434343"/>
              </a:solidFill>
              <a:latin typeface="Calibri"/>
              <a:ea typeface="Calibri"/>
              <a:cs typeface="Calibri"/>
              <a:sym typeface="Calibri"/>
            </a:endParaRPr>
          </a:p>
        </p:txBody>
      </p:sp>
      <p:pic>
        <p:nvPicPr>
          <p:cNvPr id="117" name="Google Shape;117;p20"/>
          <p:cNvPicPr preferRelativeResize="0"/>
          <p:nvPr/>
        </p:nvPicPr>
        <p:blipFill>
          <a:blip r:embed="rId5">
            <a:alphaModFix/>
          </a:blip>
          <a:stretch>
            <a:fillRect/>
          </a:stretch>
        </p:blipFill>
        <p:spPr>
          <a:xfrm>
            <a:off x="4949775" y="777803"/>
            <a:ext cx="3658500" cy="2057900"/>
          </a:xfrm>
          <a:prstGeom prst="rect">
            <a:avLst/>
          </a:prstGeom>
          <a:noFill/>
          <a:ln>
            <a:noFill/>
          </a:ln>
          <a:effectLst>
            <a:outerShdw blurRad="57150" dist="19050" dir="5400000" algn="bl" rotWithShape="0">
              <a:srgbClr val="000000">
                <a:alpha val="50000"/>
              </a:srgbClr>
            </a:outerShdw>
          </a:effectLst>
        </p:spPr>
      </p:pic>
      <p:sp>
        <p:nvSpPr>
          <p:cNvPr id="118" name="Google Shape;118;p20"/>
          <p:cNvSpPr txBox="1"/>
          <p:nvPr/>
        </p:nvSpPr>
        <p:spPr>
          <a:xfrm>
            <a:off x="5269575" y="415625"/>
            <a:ext cx="3018900" cy="3741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a:solidFill>
                  <a:srgbClr val="434343"/>
                </a:solidFill>
                <a:latin typeface="Calibri"/>
                <a:ea typeface="Calibri"/>
                <a:cs typeface="Calibri"/>
                <a:sym typeface="Calibri"/>
              </a:rPr>
              <a:t>Mobile phone keyboard</a:t>
            </a:r>
            <a:endParaRPr>
              <a:solidFill>
                <a:srgbClr val="434343"/>
              </a:solidFill>
              <a:latin typeface="Calibri"/>
              <a:ea typeface="Calibri"/>
              <a:cs typeface="Calibri"/>
              <a:sym typeface="Calibri"/>
            </a:endParaRPr>
          </a:p>
        </p:txBody>
      </p:sp>
      <p:sp>
        <p:nvSpPr>
          <p:cNvPr id="119" name="Google Shape;119;p20"/>
          <p:cNvSpPr txBox="1"/>
          <p:nvPr/>
        </p:nvSpPr>
        <p:spPr>
          <a:xfrm>
            <a:off x="1154775" y="3879125"/>
            <a:ext cx="2291700" cy="704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a:solidFill>
                  <a:srgbClr val="38761D"/>
                </a:solidFill>
                <a:latin typeface="Roboto"/>
                <a:ea typeface="Roboto"/>
                <a:cs typeface="Roboto"/>
                <a:sym typeface="Roboto"/>
              </a:rPr>
              <a:t>Some NLP based solutions</a:t>
            </a:r>
            <a:endParaRPr sz="1800" b="1">
              <a:solidFill>
                <a:srgbClr val="38761D"/>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1000"/>
                                        <p:tgtEl>
                                          <p:spTgt spid="113"/>
                                        </p:tgtEl>
                                      </p:cBhvr>
                                    </p:animEffect>
                                  </p:childTnLst>
                                </p:cTn>
                              </p:par>
                              <p:par>
                                <p:cTn id="8" presetID="10" presetClass="entr" presetSubtype="0" fill="hold" nodeType="withEffect">
                                  <p:stCondLst>
                                    <p:cond delay="0"/>
                                  </p:stCondLst>
                                  <p:childTnLst>
                                    <p:set>
                                      <p:cBhvr>
                                        <p:cTn id="9" dur="1" fill="hold">
                                          <p:stCondLst>
                                            <p:cond delay="0"/>
                                          </p:stCondLst>
                                        </p:cTn>
                                        <p:tgtEl>
                                          <p:spTgt spid="116"/>
                                        </p:tgtEl>
                                        <p:attrNameLst>
                                          <p:attrName>style.visibility</p:attrName>
                                        </p:attrNameLst>
                                      </p:cBhvr>
                                      <p:to>
                                        <p:strVal val="visible"/>
                                      </p:to>
                                    </p:set>
                                    <p:animEffect transition="in" filter="fade">
                                      <p:cBhvr>
                                        <p:cTn id="10" dur="1000"/>
                                        <p:tgtEl>
                                          <p:spTgt spid="1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4"/>
                                        </p:tgtEl>
                                        <p:attrNameLst>
                                          <p:attrName>style.visibility</p:attrName>
                                        </p:attrNameLst>
                                      </p:cBhvr>
                                      <p:to>
                                        <p:strVal val="visible"/>
                                      </p:to>
                                    </p:set>
                                    <p:animEffect transition="in" filter="fade">
                                      <p:cBhvr>
                                        <p:cTn id="15" dur="1000"/>
                                        <p:tgtEl>
                                          <p:spTgt spid="114"/>
                                        </p:tgtEl>
                                      </p:cBhvr>
                                    </p:animEffect>
                                  </p:childTnLst>
                                </p:cTn>
                              </p:par>
                              <p:par>
                                <p:cTn id="16" presetID="10" presetClass="entr" presetSubtype="0" fill="hold" nodeType="withEffect">
                                  <p:stCondLst>
                                    <p:cond delay="0"/>
                                  </p:stCondLst>
                                  <p:childTnLst>
                                    <p:set>
                                      <p:cBhvr>
                                        <p:cTn id="17" dur="1" fill="hold">
                                          <p:stCondLst>
                                            <p:cond delay="0"/>
                                          </p:stCondLst>
                                        </p:cTn>
                                        <p:tgtEl>
                                          <p:spTgt spid="115"/>
                                        </p:tgtEl>
                                        <p:attrNameLst>
                                          <p:attrName>style.visibility</p:attrName>
                                        </p:attrNameLst>
                                      </p:cBhvr>
                                      <p:to>
                                        <p:strVal val="visible"/>
                                      </p:to>
                                    </p:set>
                                    <p:animEffect transition="in" filter="fade">
                                      <p:cBhvr>
                                        <p:cTn id="18" dur="1000"/>
                                        <p:tgtEl>
                                          <p:spTgt spid="1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8"/>
                                        </p:tgtEl>
                                        <p:attrNameLst>
                                          <p:attrName>style.visibility</p:attrName>
                                        </p:attrNameLst>
                                      </p:cBhvr>
                                      <p:to>
                                        <p:strVal val="visible"/>
                                      </p:to>
                                    </p:set>
                                    <p:animEffect transition="in" filter="fade">
                                      <p:cBhvr>
                                        <p:cTn id="23" dur="1000"/>
                                        <p:tgtEl>
                                          <p:spTgt spid="118"/>
                                        </p:tgtEl>
                                      </p:cBhvr>
                                    </p:animEffect>
                                  </p:childTnLst>
                                </p:cTn>
                              </p:par>
                              <p:par>
                                <p:cTn id="24" presetID="10" presetClass="entr" presetSubtype="0" fill="hold" nodeType="withEffect">
                                  <p:stCondLst>
                                    <p:cond delay="0"/>
                                  </p:stCondLst>
                                  <p:childTnLst>
                                    <p:set>
                                      <p:cBhvr>
                                        <p:cTn id="25" dur="1" fill="hold">
                                          <p:stCondLst>
                                            <p:cond delay="0"/>
                                          </p:stCondLst>
                                        </p:cTn>
                                        <p:tgtEl>
                                          <p:spTgt spid="117"/>
                                        </p:tgtEl>
                                        <p:attrNameLst>
                                          <p:attrName>style.visibility</p:attrName>
                                        </p:attrNameLst>
                                      </p:cBhvr>
                                      <p:to>
                                        <p:strVal val="visible"/>
                                      </p:to>
                                    </p:set>
                                    <p:animEffect transition="in" filter="fade">
                                      <p:cBhvr>
                                        <p:cTn id="26" dur="10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1"/>
          <p:cNvSpPr txBox="1"/>
          <p:nvPr/>
        </p:nvSpPr>
        <p:spPr>
          <a:xfrm>
            <a:off x="5648525" y="2003000"/>
            <a:ext cx="2768100" cy="1133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a:solidFill>
                  <a:srgbClr val="434343"/>
                </a:solidFill>
                <a:latin typeface="Georgia"/>
                <a:ea typeface="Georgia"/>
                <a:cs typeface="Georgia"/>
                <a:sym typeface="Georgia"/>
              </a:rPr>
              <a:t>Conversational agents e.g Alexa, Siri</a:t>
            </a:r>
            <a:endParaRPr>
              <a:solidFill>
                <a:srgbClr val="434343"/>
              </a:solidFill>
              <a:latin typeface="Georgia"/>
              <a:ea typeface="Georgia"/>
              <a:cs typeface="Georgia"/>
              <a:sym typeface="Georgia"/>
            </a:endParaRPr>
          </a:p>
        </p:txBody>
      </p:sp>
      <p:pic>
        <p:nvPicPr>
          <p:cNvPr id="125" name="Google Shape;125;p21"/>
          <p:cNvPicPr preferRelativeResize="0"/>
          <p:nvPr/>
        </p:nvPicPr>
        <p:blipFill>
          <a:blip r:embed="rId3">
            <a:alphaModFix/>
          </a:blip>
          <a:stretch>
            <a:fillRect/>
          </a:stretch>
        </p:blipFill>
        <p:spPr>
          <a:xfrm>
            <a:off x="152400" y="152400"/>
            <a:ext cx="4838701" cy="4838701"/>
          </a:xfrm>
          <a:prstGeom prst="rect">
            <a:avLst/>
          </a:prstGeom>
          <a:noFill/>
          <a:ln>
            <a:noFill/>
          </a:ln>
        </p:spPr>
      </p:pic>
      <p:sp>
        <p:nvSpPr>
          <p:cNvPr id="126" name="Google Shape;126;p21"/>
          <p:cNvSpPr txBox="1"/>
          <p:nvPr/>
        </p:nvSpPr>
        <p:spPr>
          <a:xfrm>
            <a:off x="5802975" y="3879125"/>
            <a:ext cx="2291700" cy="704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a:solidFill>
                  <a:srgbClr val="38761D"/>
                </a:solidFill>
                <a:latin typeface="Roboto"/>
                <a:ea typeface="Roboto"/>
                <a:cs typeface="Roboto"/>
                <a:sym typeface="Roboto"/>
              </a:rPr>
              <a:t>Some NLP based solutions</a:t>
            </a:r>
            <a:endParaRPr sz="1800" b="1">
              <a:solidFill>
                <a:srgbClr val="38761D"/>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2061</Words>
  <Application>Microsoft Office PowerPoint</Application>
  <PresentationFormat>On-screen Show (16:9)</PresentationFormat>
  <Paragraphs>624</Paragraphs>
  <Slides>62</Slides>
  <Notes>62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62</vt:i4>
      </vt:variant>
    </vt:vector>
  </HeadingPairs>
  <TitlesOfParts>
    <vt:vector size="71" baseType="lpstr">
      <vt:lpstr>Cambria</vt:lpstr>
      <vt:lpstr>Comfortaa</vt:lpstr>
      <vt:lpstr>Calibri</vt:lpstr>
      <vt:lpstr>Architects Daughter</vt:lpstr>
      <vt:lpstr>Georgia</vt:lpstr>
      <vt:lpstr>Roboto</vt:lpstr>
      <vt:lpstr>Arial</vt:lpstr>
      <vt:lpstr>Proxima Nova</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Sayan Dey</cp:lastModifiedBy>
  <cp:revision>1</cp:revision>
  <dcterms:modified xsi:type="dcterms:W3CDTF">2020-09-25T07:11:20Z</dcterms:modified>
</cp:coreProperties>
</file>